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tags/tag21.xml" ContentType="application/vnd.openxmlformats-officedocument.presentationml.tags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notesSlides/notesSlide32.xml" ContentType="application/vnd.openxmlformats-officedocument.presentationml.notesSlide+xml"/>
  <Override PartName="/ppt/tags/tag30.xml" ContentType="application/vnd.openxmlformats-officedocument.presentationml.tags+xml"/>
  <Override PartName="/ppt/notesSlides/notesSlide33.xml" ContentType="application/vnd.openxmlformats-officedocument.presentationml.notesSlide+xml"/>
  <Override PartName="/ppt/tags/tag31.xml" ContentType="application/vnd.openxmlformats-officedocument.presentationml.tags+xml"/>
  <Override PartName="/ppt/notesSlides/notesSlide34.xml" ContentType="application/vnd.openxmlformats-officedocument.presentationml.notesSlide+xml"/>
  <Override PartName="/ppt/tags/tag32.xml" ContentType="application/vnd.openxmlformats-officedocument.presentationml.tags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tags/tag34.xml" ContentType="application/vnd.openxmlformats-officedocument.presentationml.tags+xml"/>
  <Override PartName="/ppt/notesSlides/notesSlide37.xml" ContentType="application/vnd.openxmlformats-officedocument.presentationml.notesSlide+xml"/>
  <Override PartName="/ppt/tags/tag35.xml" ContentType="application/vnd.openxmlformats-officedocument.presentationml.tags+xml"/>
  <Override PartName="/ppt/notesSlides/notesSlide38.xml" ContentType="application/vnd.openxmlformats-officedocument.presentationml.notesSlide+xml"/>
  <Override PartName="/ppt/tags/tag36.xml" ContentType="application/vnd.openxmlformats-officedocument.presentationml.tags+xml"/>
  <Override PartName="/ppt/notesSlides/notesSlide39.xml" ContentType="application/vnd.openxmlformats-officedocument.presentationml.notesSlide+xml"/>
  <Override PartName="/ppt/tags/tag37.xml" ContentType="application/vnd.openxmlformats-officedocument.presentationml.tags+xml"/>
  <Override PartName="/ppt/notesSlides/notesSlide40.xml" ContentType="application/vnd.openxmlformats-officedocument.presentationml.notesSlide+xml"/>
  <Override PartName="/ppt/tags/tag38.xml" ContentType="application/vnd.openxmlformats-officedocument.presentationml.tags+xml"/>
  <Override PartName="/ppt/notesSlides/notesSlide41.xml" ContentType="application/vnd.openxmlformats-officedocument.presentationml.notesSlide+xml"/>
  <Override PartName="/ppt/tags/tag39.xml" ContentType="application/vnd.openxmlformats-officedocument.presentationml.tags+xml"/>
  <Override PartName="/ppt/notesSlides/notesSlide42.xml" ContentType="application/vnd.openxmlformats-officedocument.presentationml.notesSlide+xml"/>
  <Override PartName="/ppt/tags/tag40.xml" ContentType="application/vnd.openxmlformats-officedocument.presentationml.tags+xml"/>
  <Override PartName="/ppt/notesSlides/notesSlide43.xml" ContentType="application/vnd.openxmlformats-officedocument.presentationml.notesSlide+xml"/>
  <Override PartName="/ppt/tags/tag41.xml" ContentType="application/vnd.openxmlformats-officedocument.presentationml.tags+xml"/>
  <Override PartName="/ppt/notesSlides/notesSlide44.xml" ContentType="application/vnd.openxmlformats-officedocument.presentationml.notesSlide+xml"/>
  <Override PartName="/ppt/tags/tag42.xml" ContentType="application/vnd.openxmlformats-officedocument.presentationml.tags+xml"/>
  <Override PartName="/ppt/notesSlides/notesSlide45.xml" ContentType="application/vnd.openxmlformats-officedocument.presentationml.notesSlide+xml"/>
  <Override PartName="/ppt/tags/tag43.xml" ContentType="application/vnd.openxmlformats-officedocument.presentationml.tags+xml"/>
  <Override PartName="/ppt/notesSlides/notesSlide46.xml" ContentType="application/vnd.openxmlformats-officedocument.presentationml.notesSlide+xml"/>
  <Override PartName="/ppt/tags/tag44.xml" ContentType="application/vnd.openxmlformats-officedocument.presentationml.tags+xml"/>
  <Override PartName="/ppt/notesSlides/notesSlide47.xml" ContentType="application/vnd.openxmlformats-officedocument.presentationml.notesSlide+xml"/>
  <Override PartName="/ppt/tags/tag45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56" r:id="rId1"/>
    <p:sldMasterId id="2147483664" r:id="rId2"/>
  </p:sldMasterIdLst>
  <p:notesMasterIdLst>
    <p:notesMasterId r:id="rId52"/>
  </p:notesMasterIdLst>
  <p:sldIdLst>
    <p:sldId id="314" r:id="rId3"/>
    <p:sldId id="409" r:id="rId4"/>
    <p:sldId id="668" r:id="rId5"/>
    <p:sldId id="865" r:id="rId6"/>
    <p:sldId id="866" r:id="rId7"/>
    <p:sldId id="867" r:id="rId8"/>
    <p:sldId id="868" r:id="rId9"/>
    <p:sldId id="869" r:id="rId10"/>
    <p:sldId id="870" r:id="rId11"/>
    <p:sldId id="871" r:id="rId12"/>
    <p:sldId id="872" r:id="rId13"/>
    <p:sldId id="873" r:id="rId14"/>
    <p:sldId id="874" r:id="rId15"/>
    <p:sldId id="875" r:id="rId16"/>
    <p:sldId id="876" r:id="rId17"/>
    <p:sldId id="877" r:id="rId18"/>
    <p:sldId id="878" r:id="rId19"/>
    <p:sldId id="901" r:id="rId20"/>
    <p:sldId id="879" r:id="rId21"/>
    <p:sldId id="880" r:id="rId22"/>
    <p:sldId id="881" r:id="rId23"/>
    <p:sldId id="882" r:id="rId24"/>
    <p:sldId id="883" r:id="rId25"/>
    <p:sldId id="884" r:id="rId26"/>
    <p:sldId id="885" r:id="rId27"/>
    <p:sldId id="903" r:id="rId28"/>
    <p:sldId id="886" r:id="rId29"/>
    <p:sldId id="887" r:id="rId30"/>
    <p:sldId id="888" r:id="rId31"/>
    <p:sldId id="889" r:id="rId32"/>
    <p:sldId id="890" r:id="rId33"/>
    <p:sldId id="891" r:id="rId34"/>
    <p:sldId id="892" r:id="rId35"/>
    <p:sldId id="904" r:id="rId36"/>
    <p:sldId id="905" r:id="rId37"/>
    <p:sldId id="906" r:id="rId38"/>
    <p:sldId id="907" r:id="rId39"/>
    <p:sldId id="908" r:id="rId40"/>
    <p:sldId id="909" r:id="rId41"/>
    <p:sldId id="910" r:id="rId42"/>
    <p:sldId id="911" r:id="rId43"/>
    <p:sldId id="912" r:id="rId44"/>
    <p:sldId id="893" r:id="rId45"/>
    <p:sldId id="894" r:id="rId46"/>
    <p:sldId id="895" r:id="rId47"/>
    <p:sldId id="896" r:id="rId48"/>
    <p:sldId id="899" r:id="rId49"/>
    <p:sldId id="900" r:id="rId50"/>
    <p:sldId id="444" r:id="rId51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919"/>
    <a:srgbClr val="DD0012"/>
    <a:srgbClr val="AC050E"/>
    <a:srgbClr val="E0414A"/>
    <a:srgbClr val="85000B"/>
    <a:srgbClr val="CC0000"/>
    <a:srgbClr val="A6A6A6"/>
    <a:srgbClr val="FF2F2F"/>
    <a:srgbClr val="FF000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4" autoAdjust="0"/>
    <p:restoredTop sz="76519" autoAdjust="0"/>
  </p:normalViewPr>
  <p:slideViewPr>
    <p:cSldViewPr snapToGrid="0">
      <p:cViewPr varScale="1">
        <p:scale>
          <a:sx n="83" d="100"/>
          <a:sy n="83" d="100"/>
        </p:scale>
        <p:origin x="1536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EB25E-F66E-44BE-85A3-62191936F5C2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7D03D-ED54-44F4-93D3-469DD7E833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0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707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239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000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480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540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922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640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669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073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12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75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129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065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025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97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46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06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09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4667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89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73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13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26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438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191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120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53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274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5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118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7953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074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77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815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943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459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53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8455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697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468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221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7234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279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67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444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79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753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32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049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95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95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49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31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74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2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73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8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95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06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0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7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9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1.bin"/><Relationship Id="rId2" Type="http://schemas.openxmlformats.org/officeDocument/2006/relationships/tags" Target="../tags/tag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2.bin"/><Relationship Id="rId2" Type="http://schemas.openxmlformats.org/officeDocument/2006/relationships/tags" Target="../tags/tag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3.bin"/><Relationship Id="rId2" Type="http://schemas.openxmlformats.org/officeDocument/2006/relationships/tags" Target="../tags/tag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4.bin"/><Relationship Id="rId2" Type="http://schemas.openxmlformats.org/officeDocument/2006/relationships/tags" Target="../tags/tag1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5.bin"/><Relationship Id="rId2" Type="http://schemas.openxmlformats.org/officeDocument/2006/relationships/tags" Target="../tags/tag1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6.bin"/><Relationship Id="rId2" Type="http://schemas.openxmlformats.org/officeDocument/2006/relationships/tags" Target="../tags/tag2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7.bin"/><Relationship Id="rId2" Type="http://schemas.openxmlformats.org/officeDocument/2006/relationships/tags" Target="../tags/tag2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19.emf"/><Relationship Id="rId4" Type="http://schemas.openxmlformats.org/officeDocument/2006/relationships/notesSlide" Target="../notesSlides/notesSlide30.xml"/><Relationship Id="rId9" Type="http://schemas.openxmlformats.org/officeDocument/2006/relationships/oleObject" Target="../embeddings/oleObject8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9.bin"/><Relationship Id="rId2" Type="http://schemas.openxmlformats.org/officeDocument/2006/relationships/tags" Target="../tags/tag2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21.emf"/><Relationship Id="rId4" Type="http://schemas.openxmlformats.org/officeDocument/2006/relationships/notesSlide" Target="../notesSlides/notesSlide31.xml"/><Relationship Id="rId9" Type="http://schemas.openxmlformats.org/officeDocument/2006/relationships/oleObject" Target="../embeddings/oleObject10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11.bin"/><Relationship Id="rId2" Type="http://schemas.openxmlformats.org/officeDocument/2006/relationships/tags" Target="../tags/tag3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2.xml"/><Relationship Id="rId6" Type="http://schemas.openxmlformats.org/officeDocument/2006/relationships/image" Target="../media/image23.jpeg"/><Relationship Id="rId5" Type="http://schemas.openxmlformats.org/officeDocument/2006/relationships/image" Target="../media/image3.png"/><Relationship Id="rId10" Type="http://schemas.openxmlformats.org/officeDocument/2006/relationships/image" Target="../media/image27.jpe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3.xml"/><Relationship Id="rId6" Type="http://schemas.openxmlformats.org/officeDocument/2006/relationships/image" Target="../media/image28.jpe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6.xml"/><Relationship Id="rId6" Type="http://schemas.openxmlformats.org/officeDocument/2006/relationships/image" Target="../media/image36.jpe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12.bin"/><Relationship Id="rId2" Type="http://schemas.openxmlformats.org/officeDocument/2006/relationships/tags" Target="../tags/tag3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8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9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0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13.bin"/><Relationship Id="rId2" Type="http://schemas.openxmlformats.org/officeDocument/2006/relationships/tags" Target="../tags/tag4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14.bin"/><Relationship Id="rId2" Type="http://schemas.openxmlformats.org/officeDocument/2006/relationships/tags" Target="../tags/tag4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6.xml"/><Relationship Id="rId9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3235117" y="1922707"/>
            <a:ext cx="8469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>
              <a:defRPr/>
            </a:pPr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Kartika" panose="02020503030404060203" pitchFamily="18" charset="0"/>
              </a:rPr>
              <a:t>大学计算机基础</a:t>
            </a:r>
            <a:r>
              <a:rPr lang="en-US" altLang="zh-CN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Kartika" panose="02020503030404060203" pitchFamily="18" charset="0"/>
              </a:rPr>
              <a:t>III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5691189"/>
            <a:ext cx="12192000" cy="432000"/>
            <a:chOff x="117567" y="5691189"/>
            <a:chExt cx="8890144" cy="432000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17567" y="5912402"/>
              <a:ext cx="810000" cy="0"/>
            </a:xfrm>
            <a:prstGeom prst="line">
              <a:avLst/>
            </a:prstGeom>
            <a:ln w="12700">
              <a:solidFill>
                <a:srgbClr val="E3061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72711" y="5907189"/>
              <a:ext cx="5535000" cy="0"/>
            </a:xfrm>
            <a:prstGeom prst="line">
              <a:avLst/>
            </a:prstGeom>
            <a:ln w="1270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0" scaled="0"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1159868" y="5691189"/>
              <a:ext cx="2083154" cy="432000"/>
              <a:chOff x="1064303" y="5622335"/>
              <a:chExt cx="2083154" cy="432000"/>
            </a:xfrm>
          </p:grpSpPr>
          <p:sp>
            <p:nvSpPr>
              <p:cNvPr id="15" name="圆角矩形 14"/>
              <p:cNvSpPr>
                <a:spLocks noChangeAspect="1"/>
              </p:cNvSpPr>
              <p:nvPr/>
            </p:nvSpPr>
            <p:spPr>
              <a:xfrm>
                <a:off x="16145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0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圆角矩形 29"/>
              <p:cNvSpPr>
                <a:spLocks noChangeAspect="1"/>
              </p:cNvSpPr>
              <p:nvPr/>
            </p:nvSpPr>
            <p:spPr>
              <a:xfrm>
                <a:off x="10643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1" name="圆角矩形 30"/>
              <p:cNvSpPr>
                <a:spLocks noChangeAspect="1"/>
              </p:cNvSpPr>
              <p:nvPr/>
            </p:nvSpPr>
            <p:spPr>
              <a:xfrm>
                <a:off x="21647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圆角矩形 31"/>
              <p:cNvSpPr>
                <a:spLocks noChangeAspect="1"/>
              </p:cNvSpPr>
              <p:nvPr/>
            </p:nvSpPr>
            <p:spPr>
              <a:xfrm>
                <a:off x="2714904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1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84016" y="79461"/>
            <a:ext cx="2612976" cy="4400343"/>
            <a:chOff x="439101" y="-8313"/>
            <a:chExt cx="2612976" cy="4400343"/>
          </a:xfrm>
        </p:grpSpPr>
        <p:sp>
          <p:nvSpPr>
            <p:cNvPr id="19" name="任意多边形 18"/>
            <p:cNvSpPr/>
            <p:nvPr/>
          </p:nvSpPr>
          <p:spPr>
            <a:xfrm rot="5400000">
              <a:off x="-454583" y="885371"/>
              <a:ext cx="4400343" cy="2612976"/>
            </a:xfrm>
            <a:custGeom>
              <a:avLst/>
              <a:gdLst>
                <a:gd name="connsiteX0" fmla="*/ 0 w 4400343"/>
                <a:gd name="connsiteY0" fmla="*/ 2612976 h 2612976"/>
                <a:gd name="connsiteX1" fmla="*/ 0 w 4400343"/>
                <a:gd name="connsiteY1" fmla="*/ 0 h 2612976"/>
                <a:gd name="connsiteX2" fmla="*/ 3093855 w 4400343"/>
                <a:gd name="connsiteY2" fmla="*/ 0 h 2612976"/>
                <a:gd name="connsiteX3" fmla="*/ 4400343 w 4400343"/>
                <a:gd name="connsiteY3" fmla="*/ 1306488 h 2612976"/>
                <a:gd name="connsiteX4" fmla="*/ 3093855 w 4400343"/>
                <a:gd name="connsiteY4" fmla="*/ 2612976 h 26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343" h="2612976">
                  <a:moveTo>
                    <a:pt x="0" y="2612976"/>
                  </a:moveTo>
                  <a:lnTo>
                    <a:pt x="0" y="0"/>
                  </a:lnTo>
                  <a:lnTo>
                    <a:pt x="3093855" y="0"/>
                  </a:lnTo>
                  <a:cubicBezTo>
                    <a:pt x="3815408" y="0"/>
                    <a:pt x="4400343" y="584935"/>
                    <a:pt x="4400343" y="1306488"/>
                  </a:cubicBezTo>
                  <a:cubicBezTo>
                    <a:pt x="4400343" y="2028041"/>
                    <a:pt x="3815408" y="2612976"/>
                    <a:pt x="3093855" y="2612976"/>
                  </a:cubicBezTo>
                  <a:close/>
                </a:path>
              </a:pathLst>
            </a:custGeom>
            <a:gradFill>
              <a:gsLst>
                <a:gs pos="0">
                  <a:srgbClr val="8E040D"/>
                </a:gs>
                <a:gs pos="100000">
                  <a:srgbClr val="E40613"/>
                </a:gs>
              </a:gsLst>
              <a:lin ang="10800000" scaled="0"/>
            </a:gradFill>
            <a:ln w="25400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>
              <a:grpSpLocks noChangeAspect="1"/>
            </p:cNvGrpSpPr>
            <p:nvPr/>
          </p:nvGrpSpPr>
          <p:grpSpPr>
            <a:xfrm>
              <a:off x="583589" y="1834933"/>
              <a:ext cx="2323999" cy="2323999"/>
              <a:chOff x="3393105" y="2094170"/>
              <a:chExt cx="2664367" cy="2664367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393105" y="2094170"/>
                <a:ext cx="2664367" cy="26643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3655434" y="2332885"/>
                <a:ext cx="2167846" cy="216784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pic>
          <p:nvPicPr>
            <p:cNvPr id="21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76636" r="53439"/>
            <a:stretch/>
          </p:blipFill>
          <p:spPr bwMode="auto">
            <a:xfrm>
              <a:off x="579253" y="503503"/>
              <a:ext cx="2332671" cy="65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87" t="7404" r="17787" b="7404"/>
            <a:stretch>
              <a:fillRect/>
            </a:stretch>
          </p:blipFill>
          <p:spPr>
            <a:xfrm>
              <a:off x="884497" y="2135841"/>
              <a:ext cx="1722182" cy="1722182"/>
            </a:xfrm>
            <a:custGeom>
              <a:avLst/>
              <a:gdLst>
                <a:gd name="connsiteX0" fmla="*/ 1944000 w 3888000"/>
                <a:gd name="connsiteY0" fmla="*/ 0 h 3888000"/>
                <a:gd name="connsiteX1" fmla="*/ 3888000 w 3888000"/>
                <a:gd name="connsiteY1" fmla="*/ 1944000 h 3888000"/>
                <a:gd name="connsiteX2" fmla="*/ 1944000 w 3888000"/>
                <a:gd name="connsiteY2" fmla="*/ 3888000 h 3888000"/>
                <a:gd name="connsiteX3" fmla="*/ 0 w 3888000"/>
                <a:gd name="connsiteY3" fmla="*/ 1944000 h 3888000"/>
                <a:gd name="connsiteX4" fmla="*/ 1944000 w 3888000"/>
                <a:gd name="connsiteY4" fmla="*/ 0 h 38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000" h="3888000">
                  <a:moveTo>
                    <a:pt x="1944000" y="0"/>
                  </a:moveTo>
                  <a:cubicBezTo>
                    <a:pt x="3017642" y="0"/>
                    <a:pt x="3888000" y="870358"/>
                    <a:pt x="3888000" y="1944000"/>
                  </a:cubicBezTo>
                  <a:cubicBezTo>
                    <a:pt x="3888000" y="3017642"/>
                    <a:pt x="3017642" y="3888000"/>
                    <a:pt x="1944000" y="3888000"/>
                  </a:cubicBezTo>
                  <a:cubicBezTo>
                    <a:pt x="870358" y="3888000"/>
                    <a:pt x="0" y="3017642"/>
                    <a:pt x="0" y="1944000"/>
                  </a:cubicBezTo>
                  <a:cubicBezTo>
                    <a:pt x="0" y="870358"/>
                    <a:pt x="870358" y="0"/>
                    <a:pt x="1944000" y="0"/>
                  </a:cubicBezTo>
                  <a:close/>
                </a:path>
              </a:pathLst>
            </a:custGeom>
          </p:spPr>
        </p:pic>
      </p:grpSp>
      <p:sp>
        <p:nvSpPr>
          <p:cNvPr id="3" name="矩形 2"/>
          <p:cNvSpPr/>
          <p:nvPr/>
        </p:nvSpPr>
        <p:spPr>
          <a:xfrm>
            <a:off x="4421691" y="43395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张伟</a:t>
            </a:r>
            <a:endParaRPr lang="en-US" altLang="zh-CN" sz="2800" b="1" dirty="0">
              <a:solidFill>
                <a:srgbClr val="0070C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计算机教学实验中心</a:t>
            </a:r>
          </a:p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2020.9.11</a:t>
            </a:r>
          </a:p>
        </p:txBody>
      </p:sp>
      <p:pic>
        <p:nvPicPr>
          <p:cNvPr id="28" name="图片 27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1629"/>
    </mc:Choice>
    <mc:Fallback xmlns="">
      <p:transition spd="slow" advTm="116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1.4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逻辑运算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25" name="内容占位符 2"/>
          <p:cNvSpPr txBox="1">
            <a:spLocks/>
          </p:cNvSpPr>
          <p:nvPr/>
        </p:nvSpPr>
        <p:spPr>
          <a:xfrm>
            <a:off x="2465376" y="945967"/>
            <a:ext cx="7210009" cy="511256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表示两个命题之间具有的逻辑关系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/>
              <a:ea typeface="黑体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即输入命题和输出命题真值之间的逻辑关系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基本逻辑运算：</a:t>
            </a:r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“与”、“或”、“非”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/>
              <a:ea typeface="黑体"/>
              <a:cs typeface="+mn-cs"/>
            </a:endParaRP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extLst/>
          </p:nvPr>
        </p:nvGraphicFramePr>
        <p:xfrm>
          <a:off x="5303710" y="2881172"/>
          <a:ext cx="2000182" cy="2181915"/>
        </p:xfrm>
        <a:graphic>
          <a:graphicData uri="http://schemas.openxmlformats.org/drawingml/2006/table">
            <a:tbl>
              <a:tblPr firstRow="1" firstCol="1" bandRow="1"/>
              <a:tblGrid>
                <a:gridCol w="1233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A    B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0    0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0    1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1    0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1    1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" name="TextBox 5"/>
          <p:cNvSpPr txBox="1"/>
          <p:nvPr/>
        </p:nvSpPr>
        <p:spPr>
          <a:xfrm>
            <a:off x="5155701" y="2402375"/>
            <a:ext cx="2296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逻辑关系真值表</a:t>
            </a:r>
          </a:p>
        </p:txBody>
      </p:sp>
      <p:cxnSp>
        <p:nvCxnSpPr>
          <p:cNvPr id="29" name="直接连接符 28"/>
          <p:cNvCxnSpPr/>
          <p:nvPr/>
        </p:nvCxnSpPr>
        <p:spPr bwMode="auto">
          <a:xfrm flipV="1">
            <a:off x="3423579" y="5234987"/>
            <a:ext cx="1545801" cy="6"/>
          </a:xfrm>
          <a:prstGeom prst="line">
            <a:avLst/>
          </a:prstGeom>
          <a:noFill/>
          <a:ln w="254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sp>
        <p:nvSpPr>
          <p:cNvPr id="30" name="TextBox 8"/>
          <p:cNvSpPr txBox="1"/>
          <p:nvPr/>
        </p:nvSpPr>
        <p:spPr>
          <a:xfrm>
            <a:off x="9342070" y="1073399"/>
            <a:ext cx="156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真值表</a:t>
            </a:r>
          </a:p>
        </p:txBody>
      </p:sp>
      <p:cxnSp>
        <p:nvCxnSpPr>
          <p:cNvPr id="31" name="直接连接符 30"/>
          <p:cNvCxnSpPr/>
          <p:nvPr/>
        </p:nvCxnSpPr>
        <p:spPr bwMode="auto">
          <a:xfrm flipV="1">
            <a:off x="8586056" y="1335009"/>
            <a:ext cx="642942" cy="1"/>
          </a:xfrm>
          <a:prstGeom prst="line">
            <a:avLst/>
          </a:prstGeom>
          <a:noFill/>
          <a:ln w="254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5990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98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“与”逻辑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6" name="内容占位符 2"/>
          <p:cNvSpPr txBox="1">
            <a:spLocks/>
          </p:cNvSpPr>
          <p:nvPr/>
        </p:nvSpPr>
        <p:spPr>
          <a:xfrm>
            <a:off x="632040" y="1075455"/>
            <a:ext cx="6960562" cy="9371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在电路中，与运算相当于开关的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串联电路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/>
              <a:t>仅当所有开关都闭合时，电路才通电。</a:t>
            </a: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>
            <p:extLst/>
          </p:nvPr>
        </p:nvGraphicFramePr>
        <p:xfrm>
          <a:off x="1183191" y="2201276"/>
          <a:ext cx="4709745" cy="2662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Visio" r:id="rId7" imgW="2305812" imgH="1064514" progId="Visio.Drawing.11">
                  <p:embed/>
                </p:oleObj>
              </mc:Choice>
              <mc:Fallback>
                <p:oleObj name="Visio" r:id="rId7" imgW="2305812" imgH="1064514" progId="Visio.Drawing.11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3191" y="2201276"/>
                        <a:ext cx="4709745" cy="2662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8113159" y="820760"/>
            <a:ext cx="327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“与”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运算符号</a:t>
            </a: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：</a:t>
            </a:r>
            <a:r>
              <a:rPr lang="zh-CN" altLang="zh-CN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 </a:t>
            </a:r>
            <a:endParaRPr lang="en-US" altLang="zh-CN" sz="2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  <a:p>
            <a:pPr marL="685800" lvl="1" indent="-2286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/>
                <a:ea typeface="宋体"/>
              </a:rPr>
              <a:t>·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”， “</a:t>
            </a:r>
            <a:r>
              <a:rPr lang="zh-CN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∧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3126DBC-9945-4D9E-88F1-82CCC340A2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22549" y="2516738"/>
          <a:ext cx="2251825" cy="2350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A    B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0    0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0    1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1    0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1    1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0" y="5209708"/>
            <a:ext cx="12192000" cy="682783"/>
            <a:chOff x="0" y="3086635"/>
            <a:chExt cx="12192000" cy="682783"/>
          </a:xfrm>
        </p:grpSpPr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0" y="3086635"/>
              <a:ext cx="12192000" cy="68278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385285" y="3197193"/>
              <a:ext cx="34214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口诀：有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，全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417605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“与”逻辑练习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9" name="内容占位符 2"/>
          <p:cNvSpPr txBox="1">
            <a:spLocks/>
          </p:cNvSpPr>
          <p:nvPr/>
        </p:nvSpPr>
        <p:spPr>
          <a:xfrm>
            <a:off x="1644767" y="890090"/>
            <a:ext cx="8060432" cy="43204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300"/>
              </a:spcAft>
              <a:buClr>
                <a:schemeClr val="tx2"/>
              </a:buClr>
            </a:pPr>
            <a:r>
              <a:rPr lang="zh-CN" altLang="en-US" sz="3200" b="1">
                <a:solidFill>
                  <a:srgbClr val="000000"/>
                </a:solidFill>
              </a:rPr>
              <a:t>例：两个数的“与”运算</a:t>
            </a:r>
            <a:endParaRPr lang="en-US" altLang="zh-CN" sz="3200" b="1">
              <a:solidFill>
                <a:srgbClr val="000000"/>
              </a:solidFill>
            </a:endParaRPr>
          </a:p>
          <a:p>
            <a:pPr marL="457200" lvl="1" indent="0">
              <a:spcAft>
                <a:spcPts val="300"/>
              </a:spcAft>
              <a:buClr>
                <a:srgbClr val="FF0000"/>
              </a:buClr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rgbClr val="000000"/>
                </a:solidFill>
              </a:rPr>
              <a:t> 11011010B ^ 10010110B=</a:t>
            </a:r>
            <a:endParaRPr lang="zh-CN" altLang="en-US" sz="3200" b="1" dirty="0"/>
          </a:p>
        </p:txBody>
      </p:sp>
      <p:sp>
        <p:nvSpPr>
          <p:cNvPr id="24" name="矩形 23"/>
          <p:cNvSpPr/>
          <p:nvPr/>
        </p:nvSpPr>
        <p:spPr>
          <a:xfrm>
            <a:off x="6549821" y="1410500"/>
            <a:ext cx="23102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300"/>
              </a:spcAft>
              <a:buClr>
                <a:srgbClr val="FF0000"/>
              </a:buClr>
            </a:pPr>
            <a:r>
              <a:rPr lang="en-US" altLang="zh-C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10010010B</a:t>
            </a:r>
          </a:p>
        </p:txBody>
      </p:sp>
      <p:sp>
        <p:nvSpPr>
          <p:cNvPr id="25" name="矩形 24"/>
          <p:cNvSpPr/>
          <p:nvPr/>
        </p:nvSpPr>
        <p:spPr>
          <a:xfrm>
            <a:off x="4935624" y="3050331"/>
            <a:ext cx="18517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11011010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935624" y="3482379"/>
            <a:ext cx="18517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10010110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12796" y="3586655"/>
            <a:ext cx="3529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^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直接连接符 28"/>
          <p:cNvCxnSpPr/>
          <p:nvPr/>
        </p:nvCxnSpPr>
        <p:spPr bwMode="auto">
          <a:xfrm>
            <a:off x="4431568" y="3987406"/>
            <a:ext cx="2237747" cy="4258"/>
          </a:xfrm>
          <a:prstGeom prst="line">
            <a:avLst/>
          </a:prstGeom>
          <a:noFill/>
          <a:ln w="25400" cap="sq" cmpd="sng" algn="ctr">
            <a:solidFill>
              <a:srgbClr val="FF6600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sp>
        <p:nvSpPr>
          <p:cNvPr id="30" name="矩形 29"/>
          <p:cNvSpPr/>
          <p:nvPr/>
        </p:nvSpPr>
        <p:spPr>
          <a:xfrm>
            <a:off x="4489822" y="4048818"/>
            <a:ext cx="23134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300"/>
              </a:spcAft>
              <a:buClr>
                <a:srgbClr val="FF0000"/>
              </a:buClr>
            </a:pPr>
            <a:r>
              <a:rPr lang="en-US" altLang="zh-CN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10010010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77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98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1.6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“或”逻辑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6" name="内容占位符 2"/>
          <p:cNvSpPr txBox="1">
            <a:spLocks/>
          </p:cNvSpPr>
          <p:nvPr/>
        </p:nvSpPr>
        <p:spPr>
          <a:xfrm>
            <a:off x="747789" y="1052305"/>
            <a:ext cx="7174675" cy="9371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solidFill>
                  <a:prstClr val="black"/>
                </a:solidFill>
                <a:latin typeface="黑体"/>
                <a:ea typeface="黑体"/>
              </a:rPr>
              <a:t>电路中，“或”运算相当于开关的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并联电路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黑体"/>
                <a:ea typeface="黑体"/>
              </a:rPr>
              <a:t>仅当所有开关都断开时，电路才无电流通过。</a:t>
            </a:r>
          </a:p>
        </p:txBody>
      </p:sp>
      <p:sp>
        <p:nvSpPr>
          <p:cNvPr id="9" name="矩形 8"/>
          <p:cNvSpPr/>
          <p:nvPr/>
        </p:nvSpPr>
        <p:spPr>
          <a:xfrm>
            <a:off x="8113159" y="820760"/>
            <a:ext cx="3270607" cy="1356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“或”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运算符号</a:t>
            </a: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：</a:t>
            </a:r>
            <a:r>
              <a:rPr lang="zh-CN" altLang="zh-CN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 </a:t>
            </a:r>
            <a:endParaRPr lang="en-US" altLang="zh-CN" sz="2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+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”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,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∨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3126DBC-9945-4D9E-88F1-82CCC340A2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22549" y="2516738"/>
          <a:ext cx="2251825" cy="2350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A    B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0    0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0    1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altLang="zh-CN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1    0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altLang="zh-CN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1    1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0" y="5209708"/>
            <a:ext cx="12192000" cy="682783"/>
            <a:chOff x="0" y="3086635"/>
            <a:chExt cx="12192000" cy="682783"/>
          </a:xfrm>
        </p:grpSpPr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0" y="3086635"/>
              <a:ext cx="12192000" cy="68278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385285" y="3197193"/>
              <a:ext cx="34214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口诀：有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，全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2190467" y="2012615"/>
          <a:ext cx="4057818" cy="3048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Visio" r:id="rId7" imgW="2305812" imgH="1298448" progId="Visio.Drawing.11">
                  <p:embed/>
                </p:oleObj>
              </mc:Choice>
              <mc:Fallback>
                <p:oleObj name="Visio" r:id="rId7" imgW="2305812" imgH="1298448" progId="Visio.Drawing.11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467" y="2012615"/>
                        <a:ext cx="4057818" cy="3048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69790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1.6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“或”逻辑练习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C44BF2E-0E16-4ACE-8F36-3309C199A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721" y="2783333"/>
            <a:ext cx="3887560" cy="2517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059914FF-713D-42B4-8832-4ADC16E8083F}"/>
              </a:ext>
            </a:extLst>
          </p:cNvPr>
          <p:cNvSpPr txBox="1">
            <a:spLocks noChangeArrowheads="1"/>
          </p:cNvSpPr>
          <p:nvPr/>
        </p:nvSpPr>
        <p:spPr>
          <a:xfrm>
            <a:off x="1273995" y="1351862"/>
            <a:ext cx="9067800" cy="4800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prstClr val="black"/>
                </a:solidFill>
                <a:latin typeface="黑体"/>
                <a:ea typeface="黑体"/>
              </a:rPr>
              <a:t>11011001B∨11111111B</a:t>
            </a:r>
            <a:r>
              <a:rPr lang="zh-CN" altLang="en-US" dirty="0">
                <a:solidFill>
                  <a:prstClr val="black"/>
                </a:solidFill>
                <a:latin typeface="黑体"/>
                <a:ea typeface="黑体"/>
              </a:rPr>
              <a:t>＝</a:t>
            </a:r>
            <a:endParaRPr lang="en-US" altLang="zh-CN" dirty="0">
              <a:solidFill>
                <a:prstClr val="black"/>
              </a:solidFill>
              <a:latin typeface="黑体"/>
              <a:ea typeface="黑体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AEDF60F-9315-44FB-92F3-7A6E5E326A9D}"/>
              </a:ext>
            </a:extLst>
          </p:cNvPr>
          <p:cNvSpPr/>
          <p:nvPr/>
        </p:nvSpPr>
        <p:spPr>
          <a:xfrm>
            <a:off x="7988375" y="1293352"/>
            <a:ext cx="20457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11111111B</a:t>
            </a:r>
            <a:endParaRPr lang="zh-CN" alt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883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98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1.7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“非”逻辑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6" name="内容占位符 2"/>
          <p:cNvSpPr txBox="1">
            <a:spLocks/>
          </p:cNvSpPr>
          <p:nvPr/>
        </p:nvSpPr>
        <p:spPr>
          <a:xfrm>
            <a:off x="632039" y="798054"/>
            <a:ext cx="7174675" cy="1379487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zh-CN" dirty="0">
                <a:solidFill>
                  <a:prstClr val="black"/>
                </a:solidFill>
                <a:latin typeface="黑体"/>
                <a:ea typeface="黑体"/>
              </a:rPr>
              <a:t>当决定事件结果的条件满足时，事件不发生。</a:t>
            </a:r>
            <a:endParaRPr lang="en-US" altLang="zh-CN" dirty="0">
              <a:solidFill>
                <a:prstClr val="black"/>
              </a:solidFill>
              <a:latin typeface="黑体"/>
              <a:ea typeface="黑体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prstClr val="black"/>
                </a:solidFill>
                <a:latin typeface="黑体"/>
                <a:ea typeface="黑体"/>
              </a:rPr>
              <a:t>“</a:t>
            </a:r>
            <a:r>
              <a:rPr lang="zh-CN" altLang="zh-CN" dirty="0">
                <a:solidFill>
                  <a:prstClr val="black"/>
                </a:solidFill>
                <a:latin typeface="黑体"/>
                <a:ea typeface="黑体"/>
              </a:rPr>
              <a:t>非”属于单边运算，只有一个运算对象，运算符为一条上横线</a:t>
            </a:r>
            <a:r>
              <a:rPr lang="zh-CN" altLang="en-US" dirty="0">
                <a:solidFill>
                  <a:prstClr val="black"/>
                </a:solidFill>
                <a:latin typeface="黑体"/>
                <a:ea typeface="黑体"/>
              </a:rPr>
              <a:t>。</a:t>
            </a:r>
            <a:endParaRPr lang="en-US" altLang="zh-CN" dirty="0">
              <a:solidFill>
                <a:prstClr val="black"/>
              </a:solidFill>
              <a:latin typeface="黑体"/>
              <a:ea typeface="黑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13159" y="820760"/>
            <a:ext cx="3270607" cy="1356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“非”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运算符号</a:t>
            </a: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：</a:t>
            </a:r>
            <a:r>
              <a:rPr lang="zh-CN" altLang="zh-CN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 </a:t>
            </a:r>
            <a:endParaRPr lang="en-US" altLang="zh-CN" sz="2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A=B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5209708"/>
            <a:ext cx="12192000" cy="682783"/>
            <a:chOff x="0" y="3086635"/>
            <a:chExt cx="12192000" cy="682783"/>
          </a:xfrm>
        </p:grpSpPr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0" y="3086635"/>
              <a:ext cx="12192000" cy="68278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035141" y="3197193"/>
              <a:ext cx="41217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口诀：按位取反，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1,1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aphicFrame>
        <p:nvGraphicFramePr>
          <p:cNvPr id="18" name="Object 2">
            <a:extLst>
              <a:ext uri="{FF2B5EF4-FFF2-40B4-BE49-F238E27FC236}">
                <a16:creationId xmlns:a16="http://schemas.microsoft.com/office/drawing/2014/main" id="{E801E10F-3C3E-4008-AA52-83BA421104A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619610" y="2419852"/>
          <a:ext cx="3199532" cy="219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Visio" r:id="rId7" imgW="1855851" imgH="1117854" progId="Visio.Drawing.11">
                  <p:embed/>
                </p:oleObj>
              </mc:Choice>
              <mc:Fallback>
                <p:oleObj name="Visio" r:id="rId7" imgW="1855851" imgH="1117854" progId="Visio.Drawing.11">
                  <p:embed/>
                  <p:pic>
                    <p:nvPicPr>
                      <p:cNvPr id="18" name="Object 2">
                        <a:extLst>
                          <a:ext uri="{FF2B5EF4-FFF2-40B4-BE49-F238E27FC236}">
                            <a16:creationId xmlns:a16="http://schemas.microsoft.com/office/drawing/2014/main" id="{E801E10F-3C3E-4008-AA52-83BA421104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610" y="2419852"/>
                        <a:ext cx="3199532" cy="219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直接连接符 23"/>
          <p:cNvCxnSpPr/>
          <p:nvPr/>
        </p:nvCxnSpPr>
        <p:spPr bwMode="auto">
          <a:xfrm>
            <a:off x="9173367" y="1707603"/>
            <a:ext cx="216000" cy="0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pic>
        <p:nvPicPr>
          <p:cNvPr id="25" name="Picture 8">
            <a:extLst>
              <a:ext uri="{FF2B5EF4-FFF2-40B4-BE49-F238E27FC236}">
                <a16:creationId xmlns:a16="http://schemas.microsoft.com/office/drawing/2014/main" id="{1D0555B8-D564-4E6D-B08D-929F2162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855" y="2199695"/>
            <a:ext cx="1863214" cy="2496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112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1.8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其他逻辑运算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20" name="内容占位符 2"/>
          <p:cNvSpPr txBox="1">
            <a:spLocks/>
          </p:cNvSpPr>
          <p:nvPr/>
        </p:nvSpPr>
        <p:spPr>
          <a:xfrm>
            <a:off x="2011278" y="980317"/>
            <a:ext cx="8758597" cy="4536504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由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三种基本逻辑运算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可以推导出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各种其他的逻辑关系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，由三种基本逻辑门可以组合出各种复杂的逻辑电路。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常见逻辑关系及其门电路有：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与非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或非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异或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同或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520480" y="3256967"/>
            <a:ext cx="1080120" cy="461665"/>
            <a:chOff x="2555776" y="3435846"/>
            <a:chExt cx="1080120" cy="346249"/>
          </a:xfrm>
        </p:grpSpPr>
        <p:sp>
          <p:nvSpPr>
            <p:cNvPr id="28" name="TextBox 12"/>
            <p:cNvSpPr txBox="1"/>
            <p:nvPr/>
          </p:nvSpPr>
          <p:spPr>
            <a:xfrm>
              <a:off x="2555776" y="3435846"/>
              <a:ext cx="10801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lt"/>
                </a:rPr>
                <a:t>A</a:t>
              </a:r>
              <a:r>
                <a:rPr lang="en-US" altLang="zh-CN" sz="2400" b="1" dirty="0">
                  <a:latin typeface="+mj-lt"/>
                  <a:ea typeface="宋体"/>
                </a:rPr>
                <a:t>·B</a:t>
              </a:r>
              <a:endParaRPr lang="zh-CN" altLang="en-US" sz="2400" b="1" dirty="0">
                <a:latin typeface="+mj-lt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 bwMode="auto">
            <a:xfrm>
              <a:off x="2833585" y="3472917"/>
              <a:ext cx="504056" cy="0"/>
            </a:xfrm>
            <a:prstGeom prst="line">
              <a:avLst/>
            </a:prstGeom>
            <a:noFill/>
            <a:ln w="25400" cap="sq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</p:grpSp>
      <p:grpSp>
        <p:nvGrpSpPr>
          <p:cNvPr id="30" name="组合 29"/>
          <p:cNvGrpSpPr/>
          <p:nvPr/>
        </p:nvGrpSpPr>
        <p:grpSpPr>
          <a:xfrm>
            <a:off x="5608712" y="3256967"/>
            <a:ext cx="1080120" cy="461665"/>
            <a:chOff x="2555776" y="3435846"/>
            <a:chExt cx="1080120" cy="346249"/>
          </a:xfrm>
        </p:grpSpPr>
        <p:sp>
          <p:nvSpPr>
            <p:cNvPr id="31" name="TextBox 18"/>
            <p:cNvSpPr txBox="1"/>
            <p:nvPr/>
          </p:nvSpPr>
          <p:spPr>
            <a:xfrm>
              <a:off x="2555776" y="3435846"/>
              <a:ext cx="10801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lt"/>
                </a:rPr>
                <a:t>A</a:t>
              </a:r>
              <a:r>
                <a:rPr lang="en-US" altLang="zh-CN" sz="2400" b="1" dirty="0">
                  <a:latin typeface="宋体"/>
                  <a:ea typeface="宋体"/>
                </a:rPr>
                <a:t>∧</a:t>
              </a:r>
              <a:r>
                <a:rPr lang="en-US" altLang="zh-CN" sz="2400" b="1" dirty="0">
                  <a:latin typeface="+mj-lt"/>
                  <a:ea typeface="宋体"/>
                </a:rPr>
                <a:t>B</a:t>
              </a:r>
              <a:endParaRPr lang="zh-CN" altLang="en-US" sz="2400" b="1" dirty="0">
                <a:latin typeface="+mj-lt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 bwMode="auto">
            <a:xfrm>
              <a:off x="2833585" y="3472917"/>
              <a:ext cx="504056" cy="0"/>
            </a:xfrm>
            <a:prstGeom prst="line">
              <a:avLst/>
            </a:prstGeom>
            <a:noFill/>
            <a:ln w="25400" cap="sq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</p:grpSp>
      <p:sp>
        <p:nvSpPr>
          <p:cNvPr id="33" name="TextBox 21"/>
          <p:cNvSpPr txBox="1"/>
          <p:nvPr/>
        </p:nvSpPr>
        <p:spPr>
          <a:xfrm>
            <a:off x="4744616" y="3248569"/>
            <a:ext cx="85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或者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409585" y="3939100"/>
            <a:ext cx="1080120" cy="461665"/>
            <a:chOff x="2555776" y="3435846"/>
            <a:chExt cx="1080120" cy="346249"/>
          </a:xfrm>
        </p:grpSpPr>
        <p:sp>
          <p:nvSpPr>
            <p:cNvPr id="35" name="TextBox 12"/>
            <p:cNvSpPr txBox="1"/>
            <p:nvPr/>
          </p:nvSpPr>
          <p:spPr>
            <a:xfrm>
              <a:off x="2555776" y="3435846"/>
              <a:ext cx="10801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lt"/>
                </a:rPr>
                <a:t>A</a:t>
              </a:r>
              <a:r>
                <a:rPr lang="en-US" altLang="zh-CN" sz="2400" b="1" dirty="0">
                  <a:latin typeface="+mj-lt"/>
                  <a:ea typeface="宋体"/>
                </a:rPr>
                <a:t>+B</a:t>
              </a:r>
              <a:endParaRPr lang="zh-CN" altLang="en-US" sz="2400" b="1" dirty="0">
                <a:latin typeface="+mj-lt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 bwMode="auto">
            <a:xfrm>
              <a:off x="2833585" y="3472917"/>
              <a:ext cx="504056" cy="0"/>
            </a:xfrm>
            <a:prstGeom prst="line">
              <a:avLst/>
            </a:prstGeom>
            <a:noFill/>
            <a:ln w="25400" cap="sq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</p:grpSp>
      <p:grpSp>
        <p:nvGrpSpPr>
          <p:cNvPr id="37" name="组合 36"/>
          <p:cNvGrpSpPr/>
          <p:nvPr/>
        </p:nvGrpSpPr>
        <p:grpSpPr>
          <a:xfrm>
            <a:off x="5641833" y="3995622"/>
            <a:ext cx="1080120" cy="461665"/>
            <a:chOff x="2555776" y="3435846"/>
            <a:chExt cx="1080120" cy="346249"/>
          </a:xfrm>
        </p:grpSpPr>
        <p:sp>
          <p:nvSpPr>
            <p:cNvPr id="38" name="TextBox 18"/>
            <p:cNvSpPr txBox="1"/>
            <p:nvPr/>
          </p:nvSpPr>
          <p:spPr>
            <a:xfrm>
              <a:off x="2555776" y="3435846"/>
              <a:ext cx="108012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+mj-lt"/>
                </a:rPr>
                <a:t>A</a:t>
              </a:r>
              <a:r>
                <a:rPr lang="en-US" altLang="zh-CN" sz="2400" b="1" dirty="0">
                  <a:latin typeface="宋体"/>
                  <a:ea typeface="宋体"/>
                </a:rPr>
                <a:t>∨</a:t>
              </a:r>
              <a:r>
                <a:rPr lang="en-US" altLang="zh-CN" sz="2400" b="1" dirty="0">
                  <a:latin typeface="+mj-lt"/>
                  <a:ea typeface="宋体"/>
                </a:rPr>
                <a:t>B</a:t>
              </a:r>
              <a:endParaRPr lang="zh-CN" altLang="en-US" sz="2400" b="1" dirty="0">
                <a:latin typeface="+mj-lt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 bwMode="auto">
            <a:xfrm>
              <a:off x="2833585" y="3472917"/>
              <a:ext cx="504056" cy="0"/>
            </a:xfrm>
            <a:prstGeom prst="line">
              <a:avLst/>
            </a:prstGeom>
            <a:noFill/>
            <a:ln w="25400" cap="sq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</p:grpSp>
      <p:sp>
        <p:nvSpPr>
          <p:cNvPr id="40" name="TextBox 21"/>
          <p:cNvSpPr txBox="1"/>
          <p:nvPr/>
        </p:nvSpPr>
        <p:spPr>
          <a:xfrm>
            <a:off x="4633721" y="3939101"/>
            <a:ext cx="85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或者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3687394" y="4523979"/>
            <a:ext cx="2736304" cy="523219"/>
            <a:chOff x="1995754" y="2923954"/>
            <a:chExt cx="2736304" cy="392415"/>
          </a:xfrm>
        </p:grpSpPr>
        <p:sp>
          <p:nvSpPr>
            <p:cNvPr id="43" name="TextBox 12"/>
            <p:cNvSpPr txBox="1"/>
            <p:nvPr/>
          </p:nvSpPr>
          <p:spPr>
            <a:xfrm>
              <a:off x="1995754" y="2923954"/>
              <a:ext cx="2736304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en-US" altLang="zh-CN" sz="2400" b="1" dirty="0">
                  <a:latin typeface="+mj-lt"/>
                </a:rPr>
                <a:t>F</a:t>
              </a:r>
              <a:r>
                <a:rPr lang="en-US" altLang="zh-CN" sz="2400" b="1" dirty="0">
                  <a:solidFill>
                    <a:prstClr val="black"/>
                  </a:solidFill>
                  <a:latin typeface="Calibri Light" panose="020F0302020204030204"/>
                </a:rPr>
                <a:t>=</a:t>
              </a:r>
              <a:r>
                <a:rPr lang="en-US" altLang="zh-CN" sz="2400" b="1" dirty="0">
                  <a:solidFill>
                    <a:prstClr val="black"/>
                  </a:solidFill>
                  <a:latin typeface="Calibri Light" panose="020F0302020204030204"/>
                  <a:ea typeface="宋体"/>
                </a:rPr>
                <a:t>A</a:t>
              </a:r>
              <a:r>
                <a:rPr lang="en-US" altLang="zh-CN" sz="2800" b="1" dirty="0">
                  <a:solidFill>
                    <a:prstClr val="black"/>
                  </a:solidFill>
                  <a:ea typeface="宋体"/>
                </a:rPr>
                <a:t>⊕</a:t>
              </a:r>
              <a:r>
                <a:rPr lang="en-US" altLang="zh-CN" sz="2400" b="1" dirty="0">
                  <a:solidFill>
                    <a:prstClr val="black"/>
                  </a:solidFill>
                  <a:latin typeface="Calibri Light" panose="020F0302020204030204"/>
                  <a:ea typeface="宋体"/>
                </a:rPr>
                <a:t>B=</a:t>
              </a:r>
              <a:r>
                <a:rPr lang="en-US" altLang="zh-CN" sz="2400" b="1" dirty="0">
                  <a:latin typeface="+mj-lt"/>
                </a:rPr>
                <a:t>A</a:t>
              </a:r>
              <a:r>
                <a:rPr lang="en-US" altLang="zh-CN" sz="2400" b="1" dirty="0">
                  <a:latin typeface="宋体"/>
                  <a:ea typeface="宋体"/>
                </a:rPr>
                <a:t>·</a:t>
              </a:r>
              <a:r>
                <a:rPr lang="en-US" altLang="zh-CN" sz="2400" b="1" dirty="0">
                  <a:latin typeface="+mj-lt"/>
                  <a:ea typeface="宋体"/>
                </a:rPr>
                <a:t>B+A</a:t>
              </a:r>
              <a:r>
                <a:rPr lang="en-US" altLang="zh-CN" sz="2400" b="1" dirty="0">
                  <a:latin typeface="宋体"/>
                  <a:ea typeface="宋体"/>
                </a:rPr>
                <a:t>·</a:t>
              </a:r>
              <a:r>
                <a:rPr lang="en-US" altLang="zh-CN" sz="2400" b="1" dirty="0">
                  <a:latin typeface="+mj-lt"/>
                  <a:ea typeface="宋体"/>
                </a:rPr>
                <a:t>B</a:t>
              </a:r>
              <a:endParaRPr lang="zh-CN" altLang="en-US" sz="2400" b="1" dirty="0">
                <a:latin typeface="+mj-lt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 bwMode="auto">
            <a:xfrm>
              <a:off x="3100215" y="2981219"/>
              <a:ext cx="252028" cy="0"/>
            </a:xfrm>
            <a:prstGeom prst="line">
              <a:avLst/>
            </a:prstGeom>
            <a:noFill/>
            <a:ln w="25400" cap="sq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>
              <a:off x="4370110" y="2990789"/>
              <a:ext cx="267131" cy="7709"/>
            </a:xfrm>
            <a:prstGeom prst="line">
              <a:avLst/>
            </a:prstGeom>
            <a:noFill/>
            <a:ln w="25400" cap="sq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</p:grpSp>
      <p:grpSp>
        <p:nvGrpSpPr>
          <p:cNvPr id="47" name="组合 46"/>
          <p:cNvGrpSpPr/>
          <p:nvPr/>
        </p:nvGrpSpPr>
        <p:grpSpPr>
          <a:xfrm>
            <a:off x="4238083" y="5068026"/>
            <a:ext cx="1872208" cy="523220"/>
            <a:chOff x="2339752" y="2658131"/>
            <a:chExt cx="1872208" cy="392415"/>
          </a:xfrm>
        </p:grpSpPr>
        <p:sp>
          <p:nvSpPr>
            <p:cNvPr id="48" name="TextBox 12"/>
            <p:cNvSpPr txBox="1"/>
            <p:nvPr/>
          </p:nvSpPr>
          <p:spPr>
            <a:xfrm>
              <a:off x="2339752" y="2658131"/>
              <a:ext cx="1872208" cy="392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400" b="1" dirty="0">
                  <a:latin typeface="+mj-lt"/>
                </a:rPr>
                <a:t>F</a:t>
              </a:r>
              <a:r>
                <a:rPr lang="en-US" altLang="zh-CN" sz="2400" b="1" dirty="0">
                  <a:latin typeface="+mj-lt"/>
                  <a:ea typeface="宋体"/>
                </a:rPr>
                <a:t>=A</a:t>
              </a:r>
              <a:r>
                <a:rPr lang="en-US" altLang="zh-CN" sz="2800" b="1" dirty="0">
                  <a:latin typeface="+mn-lt"/>
                  <a:ea typeface="宋体"/>
                </a:rPr>
                <a:t>⊕</a:t>
              </a:r>
              <a:r>
                <a:rPr lang="en-US" altLang="zh-CN" sz="2400" b="1" dirty="0">
                  <a:latin typeface="+mj-lt"/>
                  <a:ea typeface="宋体"/>
                </a:rPr>
                <a:t>B</a:t>
              </a:r>
              <a:endParaRPr lang="zh-CN" altLang="en-US" sz="2400" b="1" dirty="0">
                <a:latin typeface="+mj-lt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 bwMode="auto">
            <a:xfrm>
              <a:off x="2788568" y="2733778"/>
              <a:ext cx="487288" cy="1142"/>
            </a:xfrm>
            <a:prstGeom prst="line">
              <a:avLst/>
            </a:prstGeom>
            <a:noFill/>
            <a:ln w="25400" cap="sq" cmpd="sng" algn="ctr">
              <a:solidFill>
                <a:srgbClr val="FF66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</p:grpSp>
      <p:sp>
        <p:nvSpPr>
          <p:cNvPr id="14" name="矩形 13"/>
          <p:cNvSpPr/>
          <p:nvPr/>
        </p:nvSpPr>
        <p:spPr>
          <a:xfrm>
            <a:off x="7581640" y="3255083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先做与运算，再取反</a:t>
            </a:r>
          </a:p>
        </p:txBody>
      </p:sp>
      <p:sp>
        <p:nvSpPr>
          <p:cNvPr id="50" name="矩形 49"/>
          <p:cNvSpPr/>
          <p:nvPr/>
        </p:nvSpPr>
        <p:spPr>
          <a:xfrm>
            <a:off x="7581640" y="4060562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先做或运算，再取反</a:t>
            </a:r>
          </a:p>
        </p:txBody>
      </p:sp>
      <p:sp>
        <p:nvSpPr>
          <p:cNvPr id="51" name="矩形 50"/>
          <p:cNvSpPr/>
          <p:nvPr/>
        </p:nvSpPr>
        <p:spPr>
          <a:xfrm>
            <a:off x="7820849" y="4657642"/>
            <a:ext cx="2040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不同为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，同为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820849" y="5141887"/>
            <a:ext cx="2040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同为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，不同为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32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0" grpId="0"/>
      <p:bldP spid="14" grpId="0"/>
      <p:bldP spid="50" grpId="0"/>
      <p:bldP spid="51" grpId="0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439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1.9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逻辑运算小结</a:t>
            </a:r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口诀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13706" y="1126776"/>
            <a:ext cx="773236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与：</a:t>
            </a:r>
            <a:r>
              <a:rPr lang="en-US" altLang="zh-CN" sz="28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-&gt;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或：</a:t>
            </a:r>
            <a:r>
              <a:rPr lang="en-US" altLang="zh-CN" sz="28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-&gt;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非：</a:t>
            </a:r>
            <a:r>
              <a:rPr lang="en-US" altLang="zh-CN" sz="28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-&gt;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与非：</a:t>
            </a:r>
            <a:r>
              <a:rPr lang="en-US" altLang="zh-CN" sz="2800" b="1" dirty="0" err="1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nand</a:t>
            </a:r>
            <a:r>
              <a:rPr lang="en-US" altLang="zh-CN" sz="28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先按与的操作，然后结果取反 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或非：</a:t>
            </a:r>
            <a:r>
              <a:rPr lang="en-US" altLang="zh-CN" sz="28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 -&gt;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先按或的操作，然后结果取反 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异或：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xor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-&gt;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相异为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，相同为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同或：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xnor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-&gt;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相同为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，相异为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2800" b="1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57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968"/>
    </mc:Choice>
    <mc:Fallback xmlns="">
      <p:transition advTm="489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1.10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位运算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23" name="Rectangle 3"/>
          <p:cNvSpPr txBox="1">
            <a:spLocks/>
          </p:cNvSpPr>
          <p:nvPr/>
        </p:nvSpPr>
        <p:spPr bwMode="auto">
          <a:xfrm>
            <a:off x="1629615" y="884821"/>
            <a:ext cx="8458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布尔运算可以作用于单独的位，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还能作用于位向量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cs typeface="+mn-cs"/>
            </a:endParaRPr>
          </a:p>
          <a:p>
            <a:pPr marL="273050" marR="0" lvl="1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位向量：长度为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n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的由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组成的序列，也可以看作一个二进制数</a:t>
            </a:r>
          </a:p>
          <a:p>
            <a:pPr marL="273050" marR="0" lvl="0" indent="-2730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位运算：二进制数按位进行的逻辑运算。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lvl="0" eaLnBrk="1" hangingPunct="1"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例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】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已知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位向量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a=01101001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b=01010101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，计算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: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~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~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a&amp;b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︱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</a:t>
            </a:r>
            <a:r>
              <a:rPr lang="en-US" altLang="zh-CN" sz="2400" dirty="0">
                <a:solidFill>
                  <a:prstClr val="black"/>
                </a:solidFill>
                <a:ea typeface="宋体"/>
              </a:rPr>
              <a:t> ⊕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b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2239215" y="4104271"/>
            <a:ext cx="2133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~a=10010110</a:t>
            </a: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4449015" y="4104271"/>
            <a:ext cx="20574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~b=10101010</a:t>
            </a: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Text Box 8"/>
          <p:cNvSpPr txBox="1">
            <a:spLocks noChangeArrowheads="1"/>
          </p:cNvSpPr>
          <p:nvPr/>
        </p:nvSpPr>
        <p:spPr bwMode="auto">
          <a:xfrm>
            <a:off x="2163015" y="4683709"/>
            <a:ext cx="2209800" cy="1108075"/>
          </a:xfrm>
          <a:prstGeom prst="rect">
            <a:avLst/>
          </a:prstGeom>
          <a:solidFill>
            <a:srgbClr val="85DF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a=0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10100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&amp;b=0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01010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 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00000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4906215" y="4729746"/>
            <a:ext cx="2057400" cy="1108075"/>
          </a:xfrm>
          <a:prstGeom prst="rect">
            <a:avLst/>
          </a:prstGeom>
          <a:solidFill>
            <a:srgbClr val="85DF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a=0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 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| b=0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111 11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7420815" y="4683709"/>
            <a:ext cx="2286000" cy="1138773"/>
          </a:xfrm>
          <a:prstGeom prst="rect">
            <a:avLst/>
          </a:prstGeom>
          <a:solidFill>
            <a:srgbClr val="85DF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a=01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 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001</a:t>
            </a:r>
          </a:p>
          <a:p>
            <a:pPr lvl="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>
                <a:solidFill>
                  <a:prstClr val="black"/>
                </a:solidFill>
                <a:ea typeface="宋体"/>
              </a:rPr>
              <a:t>⊕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b=010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01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      00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00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Line 11"/>
          <p:cNvSpPr>
            <a:spLocks noChangeShapeType="1"/>
          </p:cNvSpPr>
          <p:nvPr/>
        </p:nvSpPr>
        <p:spPr bwMode="auto">
          <a:xfrm>
            <a:off x="2163015" y="5369509"/>
            <a:ext cx="22098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Line 12"/>
          <p:cNvSpPr>
            <a:spLocks noChangeShapeType="1"/>
          </p:cNvSpPr>
          <p:nvPr/>
        </p:nvSpPr>
        <p:spPr bwMode="auto">
          <a:xfrm>
            <a:off x="4906215" y="5445709"/>
            <a:ext cx="20574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>
            <a:off x="7420815" y="5369509"/>
            <a:ext cx="2057400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2239215" y="3655009"/>
            <a:ext cx="21336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a=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01101001</a:t>
            </a: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4449015" y="3628021"/>
            <a:ext cx="20574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 b=</a:t>
            </a:r>
            <a:r>
              <a: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01010101</a:t>
            </a: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9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 animBg="1"/>
      <p:bldP spid="28" grpId="0" animBg="1"/>
      <p:bldP spid="29" grpId="0" animBg="1"/>
      <p:bldP spid="33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48" cy="685800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 bwMode="auto"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 bwMode="auto"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" name="圆角矩形 29"/>
          <p:cNvSpPr/>
          <p:nvPr/>
        </p:nvSpPr>
        <p:spPr bwMode="auto"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1" name="圆角矩形 30"/>
          <p:cNvSpPr/>
          <p:nvPr/>
        </p:nvSpPr>
        <p:spPr bwMode="auto"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2381251" y="2476500"/>
            <a:ext cx="1710725" cy="189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1735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34" name="同侧圆角矩形 33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6373734" y="2959525"/>
              <a:ext cx="57565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1EF6D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逻辑电路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59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373"/>
    </mc:Choice>
    <mc:Fallback xmlns="">
      <p:transition advTm="4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840102" y="2331020"/>
            <a:ext cx="10707690" cy="1192696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8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信息的存储与运算</a:t>
            </a:r>
            <a:endParaRPr lang="en-GB" altLang="zh-CN" sz="80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0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98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“与”逻辑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6" name="内容占位符 2"/>
          <p:cNvSpPr txBox="1">
            <a:spLocks/>
          </p:cNvSpPr>
          <p:nvPr/>
        </p:nvSpPr>
        <p:spPr>
          <a:xfrm>
            <a:off x="632040" y="1075455"/>
            <a:ext cx="6960562" cy="9371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在电路中，与运算相当于开关的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串联电路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/>
              <a:t>仅当所有开关都闭合时，电路才通电。</a:t>
            </a: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>
            <p:extLst/>
          </p:nvPr>
        </p:nvGraphicFramePr>
        <p:xfrm>
          <a:off x="1183191" y="2201276"/>
          <a:ext cx="4709745" cy="2662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Visio" r:id="rId7" imgW="2305812" imgH="1064514" progId="Visio.Drawing.11">
                  <p:embed/>
                </p:oleObj>
              </mc:Choice>
              <mc:Fallback>
                <p:oleObj name="Visio" r:id="rId7" imgW="2305812" imgH="1064514" progId="Visio.Drawing.11">
                  <p:embed/>
                  <p:pic>
                    <p:nvPicPr>
                      <p:cNvPr id="1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3191" y="2201276"/>
                        <a:ext cx="4709745" cy="26620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8113159" y="820760"/>
            <a:ext cx="327060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“与”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运算符号</a:t>
            </a: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：</a:t>
            </a:r>
            <a:r>
              <a:rPr lang="zh-CN" altLang="zh-CN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 </a:t>
            </a:r>
            <a:endParaRPr lang="en-US" altLang="zh-CN" sz="2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  <a:p>
            <a:pPr marL="685800" lvl="1" indent="-2286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/>
                <a:ea typeface="宋体"/>
              </a:rPr>
              <a:t>·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”， “</a:t>
            </a:r>
            <a:r>
              <a:rPr lang="zh-CN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∧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3126DBC-9945-4D9E-88F1-82CCC340A2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22549" y="2516738"/>
          <a:ext cx="2251825" cy="2350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A    B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0    0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0    1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1    0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1    1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0" y="5209708"/>
            <a:ext cx="12192000" cy="682783"/>
            <a:chOff x="0" y="3086635"/>
            <a:chExt cx="12192000" cy="682783"/>
          </a:xfrm>
        </p:grpSpPr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0" y="3086635"/>
              <a:ext cx="12192000" cy="68278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385285" y="3197193"/>
              <a:ext cx="34214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口诀：有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，全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3375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“与”门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807" y="1197560"/>
            <a:ext cx="1891154" cy="219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4693037" y="1697482"/>
            <a:ext cx="2562823" cy="1094299"/>
            <a:chOff x="2555058" y="4337944"/>
            <a:chExt cx="2721573" cy="586656"/>
          </a:xfrm>
        </p:grpSpPr>
        <p:sp>
          <p:nvSpPr>
            <p:cNvPr id="48" name="矩形 47"/>
            <p:cNvSpPr/>
            <p:nvPr/>
          </p:nvSpPr>
          <p:spPr bwMode="auto">
            <a:xfrm>
              <a:off x="3687416" y="4433358"/>
              <a:ext cx="508000" cy="491242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+mn-cs"/>
              </a:endParaRPr>
            </a:p>
          </p:txBody>
        </p:sp>
        <p:sp>
          <p:nvSpPr>
            <p:cNvPr id="49" name="TextBox 5"/>
            <p:cNvSpPr txBox="1">
              <a:spLocks noChangeArrowheads="1"/>
            </p:cNvSpPr>
            <p:nvPr/>
          </p:nvSpPr>
          <p:spPr bwMode="auto">
            <a:xfrm>
              <a:off x="3687416" y="4475896"/>
              <a:ext cx="508000" cy="2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&amp;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cxnSp>
          <p:nvCxnSpPr>
            <p:cNvPr id="50" name="直接箭头连接符 49"/>
            <p:cNvCxnSpPr/>
            <p:nvPr/>
          </p:nvCxnSpPr>
          <p:spPr bwMode="auto">
            <a:xfrm>
              <a:off x="2908833" y="4515966"/>
              <a:ext cx="762000" cy="84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51" name="直接箭头连接符 50"/>
            <p:cNvCxnSpPr/>
            <p:nvPr/>
          </p:nvCxnSpPr>
          <p:spPr bwMode="auto">
            <a:xfrm>
              <a:off x="2911344" y="4810519"/>
              <a:ext cx="762000" cy="84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52" name="直接箭头连接符 51"/>
            <p:cNvCxnSpPr/>
            <p:nvPr/>
          </p:nvCxnSpPr>
          <p:spPr bwMode="auto">
            <a:xfrm>
              <a:off x="4209488" y="4660085"/>
              <a:ext cx="762000" cy="84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3" name="TextBox 10"/>
            <p:cNvSpPr txBox="1">
              <a:spLocks noChangeArrowheads="1"/>
            </p:cNvSpPr>
            <p:nvPr/>
          </p:nvSpPr>
          <p:spPr bwMode="auto">
            <a:xfrm>
              <a:off x="2555058" y="4337944"/>
              <a:ext cx="317500" cy="1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A</a:t>
              </a: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4" name="TextBox 11"/>
            <p:cNvSpPr txBox="1">
              <a:spLocks noChangeArrowheads="1"/>
            </p:cNvSpPr>
            <p:nvPr/>
          </p:nvSpPr>
          <p:spPr bwMode="auto">
            <a:xfrm>
              <a:off x="2555058" y="4642521"/>
              <a:ext cx="317500" cy="1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B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55" name="TextBox 12"/>
            <p:cNvSpPr txBox="1">
              <a:spLocks noChangeArrowheads="1"/>
            </p:cNvSpPr>
            <p:nvPr/>
          </p:nvSpPr>
          <p:spPr bwMode="auto">
            <a:xfrm>
              <a:off x="4959131" y="4479695"/>
              <a:ext cx="317500" cy="19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Y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795004" y="1482517"/>
            <a:ext cx="2488871" cy="1344687"/>
            <a:chOff x="1723089" y="3876027"/>
            <a:chExt cx="2488871" cy="1008515"/>
          </a:xfrm>
        </p:grpSpPr>
        <p:sp>
          <p:nvSpPr>
            <p:cNvPr id="57" name="矩形 56"/>
            <p:cNvSpPr/>
            <p:nvPr/>
          </p:nvSpPr>
          <p:spPr bwMode="auto">
            <a:xfrm>
              <a:off x="2740158" y="3947725"/>
              <a:ext cx="478368" cy="936817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+mn-cs"/>
              </a:endParaRPr>
            </a:p>
          </p:txBody>
        </p:sp>
        <p:sp>
          <p:nvSpPr>
            <p:cNvPr id="58" name="TextBox 5"/>
            <p:cNvSpPr txBox="1">
              <a:spLocks noChangeArrowheads="1"/>
            </p:cNvSpPr>
            <p:nvPr/>
          </p:nvSpPr>
          <p:spPr bwMode="auto">
            <a:xfrm>
              <a:off x="2767837" y="4108769"/>
              <a:ext cx="478368" cy="300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&amp;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cxnSp>
          <p:nvCxnSpPr>
            <p:cNvPr id="59" name="直接箭头连接符 58"/>
            <p:cNvCxnSpPr/>
            <p:nvPr/>
          </p:nvCxnSpPr>
          <p:spPr bwMode="auto">
            <a:xfrm>
              <a:off x="2019347" y="4063292"/>
              <a:ext cx="717552" cy="1175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60" name="直接箭头连接符 59"/>
            <p:cNvCxnSpPr/>
            <p:nvPr/>
          </p:nvCxnSpPr>
          <p:spPr bwMode="auto">
            <a:xfrm>
              <a:off x="2009355" y="4667343"/>
              <a:ext cx="717552" cy="1175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61" name="直接箭头连接符 60"/>
            <p:cNvCxnSpPr/>
            <p:nvPr/>
          </p:nvCxnSpPr>
          <p:spPr bwMode="auto">
            <a:xfrm>
              <a:off x="3231778" y="4379311"/>
              <a:ext cx="717552" cy="1175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62" name="TextBox 10"/>
            <p:cNvSpPr txBox="1">
              <a:spLocks noChangeArrowheads="1"/>
            </p:cNvSpPr>
            <p:nvPr/>
          </p:nvSpPr>
          <p:spPr bwMode="auto">
            <a:xfrm>
              <a:off x="1723279" y="3876027"/>
              <a:ext cx="298980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A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3" name="TextBox 11"/>
            <p:cNvSpPr txBox="1">
              <a:spLocks noChangeArrowheads="1"/>
            </p:cNvSpPr>
            <p:nvPr/>
          </p:nvSpPr>
          <p:spPr bwMode="auto">
            <a:xfrm>
              <a:off x="1723089" y="4104811"/>
              <a:ext cx="298980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B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4" name="TextBox 12"/>
            <p:cNvSpPr txBox="1">
              <a:spLocks noChangeArrowheads="1"/>
            </p:cNvSpPr>
            <p:nvPr/>
          </p:nvSpPr>
          <p:spPr bwMode="auto">
            <a:xfrm>
              <a:off x="3912980" y="4201533"/>
              <a:ext cx="2989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Y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cxnSp>
          <p:nvCxnSpPr>
            <p:cNvPr id="65" name="直接箭头连接符 64"/>
            <p:cNvCxnSpPr/>
            <p:nvPr/>
          </p:nvCxnSpPr>
          <p:spPr bwMode="auto">
            <a:xfrm>
              <a:off x="2024597" y="4270895"/>
              <a:ext cx="717552" cy="1175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66" name="TextBox 11"/>
            <p:cNvSpPr txBox="1">
              <a:spLocks noChangeArrowheads="1"/>
            </p:cNvSpPr>
            <p:nvPr/>
          </p:nvSpPr>
          <p:spPr bwMode="auto">
            <a:xfrm>
              <a:off x="1723089" y="4523408"/>
              <a:ext cx="298980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X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67" name="TextBox 11"/>
            <p:cNvSpPr txBox="1">
              <a:spLocks noChangeArrowheads="1"/>
            </p:cNvSpPr>
            <p:nvPr/>
          </p:nvSpPr>
          <p:spPr bwMode="auto">
            <a:xfrm>
              <a:off x="2123728" y="4290601"/>
              <a:ext cx="298980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┇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</p:grp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83126DBC-9945-4D9E-88F1-82CCC340A2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93037" y="3823741"/>
          <a:ext cx="2251825" cy="2350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A    B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0    0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0    1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1    0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1    1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8799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98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“或”逻辑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6" name="内容占位符 2"/>
          <p:cNvSpPr txBox="1">
            <a:spLocks/>
          </p:cNvSpPr>
          <p:nvPr/>
        </p:nvSpPr>
        <p:spPr>
          <a:xfrm>
            <a:off x="632039" y="1075455"/>
            <a:ext cx="7174675" cy="93716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dirty="0">
                <a:solidFill>
                  <a:prstClr val="black"/>
                </a:solidFill>
                <a:latin typeface="黑体"/>
                <a:ea typeface="黑体"/>
              </a:rPr>
              <a:t>电路中，“或”运算相当于开关的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并联电路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prstClr val="black"/>
                </a:solidFill>
                <a:latin typeface="黑体"/>
                <a:ea typeface="黑体"/>
              </a:rPr>
              <a:t>仅当所有开关都断开时，电路才无电流通过。</a:t>
            </a:r>
          </a:p>
        </p:txBody>
      </p:sp>
      <p:sp>
        <p:nvSpPr>
          <p:cNvPr id="9" name="矩形 8"/>
          <p:cNvSpPr/>
          <p:nvPr/>
        </p:nvSpPr>
        <p:spPr>
          <a:xfrm>
            <a:off x="8113159" y="820760"/>
            <a:ext cx="3270607" cy="1356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“或”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运算符号</a:t>
            </a: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：</a:t>
            </a:r>
            <a:r>
              <a:rPr lang="zh-CN" altLang="zh-CN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 </a:t>
            </a:r>
            <a:endParaRPr lang="en-US" altLang="zh-CN" sz="2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+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”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,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</a:t>
            </a:r>
            <a:r>
              <a:rPr lang="en-US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∨</a:t>
            </a:r>
            <a:r>
              <a: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”</a:t>
            </a:r>
            <a:endParaRPr lang="en-US" altLang="zh-CN" sz="24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3126DBC-9945-4D9E-88F1-82CCC340A2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22549" y="2516738"/>
          <a:ext cx="2251825" cy="2350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A    B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0    0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0    1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altLang="zh-CN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1    0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altLang="zh-CN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1    1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1" name="组合 20"/>
          <p:cNvGrpSpPr/>
          <p:nvPr/>
        </p:nvGrpSpPr>
        <p:grpSpPr>
          <a:xfrm>
            <a:off x="0" y="5209708"/>
            <a:ext cx="12192000" cy="682783"/>
            <a:chOff x="0" y="3086635"/>
            <a:chExt cx="12192000" cy="682783"/>
          </a:xfrm>
        </p:grpSpPr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0" y="3086635"/>
              <a:ext cx="12192000" cy="68278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385285" y="3197193"/>
              <a:ext cx="34214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口诀：有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，全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2190467" y="2012615"/>
          <a:ext cx="4057818" cy="3048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Visio" r:id="rId7" imgW="2305812" imgH="1298448" progId="Visio.Drawing.11">
                  <p:embed/>
                </p:oleObj>
              </mc:Choice>
              <mc:Fallback>
                <p:oleObj name="Visio" r:id="rId7" imgW="2305812" imgH="1298448" progId="Visio.Drawing.11">
                  <p:embed/>
                  <p:pic>
                    <p:nvPicPr>
                      <p:cNvPr id="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467" y="2012615"/>
                        <a:ext cx="4057818" cy="30480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15876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“或</a:t>
            </a:r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grpSp>
        <p:nvGrpSpPr>
          <p:cNvPr id="76" name="组合 75"/>
          <p:cNvGrpSpPr/>
          <p:nvPr/>
        </p:nvGrpSpPr>
        <p:grpSpPr>
          <a:xfrm>
            <a:off x="4219448" y="1577108"/>
            <a:ext cx="3214687" cy="1044312"/>
            <a:chOff x="1187624" y="4164780"/>
            <a:chExt cx="3214687" cy="783234"/>
          </a:xfrm>
        </p:grpSpPr>
        <p:sp>
          <p:nvSpPr>
            <p:cNvPr id="77" name="矩形 76"/>
            <p:cNvSpPr/>
            <p:nvPr/>
          </p:nvSpPr>
          <p:spPr bwMode="auto">
            <a:xfrm>
              <a:off x="2544935" y="4189784"/>
              <a:ext cx="642939" cy="75823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+mn-cs"/>
              </a:endParaRPr>
            </a:p>
          </p:txBody>
        </p:sp>
        <p:sp>
          <p:nvSpPr>
            <p:cNvPr id="78" name="TextBox 6"/>
            <p:cNvSpPr txBox="1">
              <a:spLocks noChangeArrowheads="1"/>
            </p:cNvSpPr>
            <p:nvPr/>
          </p:nvSpPr>
          <p:spPr bwMode="auto">
            <a:xfrm>
              <a:off x="2569649" y="4350350"/>
              <a:ext cx="642939" cy="30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≥1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cxnSp>
          <p:nvCxnSpPr>
            <p:cNvPr id="79" name="直接箭头连接符 78"/>
            <p:cNvCxnSpPr/>
            <p:nvPr/>
          </p:nvCxnSpPr>
          <p:spPr bwMode="auto">
            <a:xfrm>
              <a:off x="1698526" y="4350517"/>
              <a:ext cx="857250" cy="1191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80" name="直接箭头连接符 79"/>
            <p:cNvCxnSpPr/>
            <p:nvPr/>
          </p:nvCxnSpPr>
          <p:spPr bwMode="auto">
            <a:xfrm>
              <a:off x="1698526" y="4671986"/>
              <a:ext cx="857250" cy="1191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triangle" w="lg" len="lg"/>
            </a:ln>
            <a:effectLst/>
          </p:spPr>
        </p:cxnSp>
        <p:cxnSp>
          <p:nvCxnSpPr>
            <p:cNvPr id="81" name="直接箭头连接符 80"/>
            <p:cNvCxnSpPr/>
            <p:nvPr/>
          </p:nvCxnSpPr>
          <p:spPr bwMode="auto">
            <a:xfrm>
              <a:off x="3187873" y="4511253"/>
              <a:ext cx="857250" cy="1190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triangle" w="lg" len="lg"/>
            </a:ln>
            <a:effectLst/>
          </p:spPr>
        </p:cxnSp>
        <p:sp>
          <p:nvSpPr>
            <p:cNvPr id="82" name="TextBox 10"/>
            <p:cNvSpPr txBox="1">
              <a:spLocks noChangeArrowheads="1"/>
            </p:cNvSpPr>
            <p:nvPr/>
          </p:nvSpPr>
          <p:spPr bwMode="auto">
            <a:xfrm>
              <a:off x="1187624" y="4164780"/>
              <a:ext cx="357187" cy="30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A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3" name="TextBox 11"/>
            <p:cNvSpPr txBox="1">
              <a:spLocks noChangeArrowheads="1"/>
            </p:cNvSpPr>
            <p:nvPr/>
          </p:nvSpPr>
          <p:spPr bwMode="auto">
            <a:xfrm>
              <a:off x="1187624" y="4486349"/>
              <a:ext cx="357187" cy="30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B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4" name="TextBox 12"/>
            <p:cNvSpPr txBox="1">
              <a:spLocks noChangeArrowheads="1"/>
            </p:cNvSpPr>
            <p:nvPr/>
          </p:nvSpPr>
          <p:spPr bwMode="auto">
            <a:xfrm>
              <a:off x="4045124" y="4325565"/>
              <a:ext cx="357187" cy="30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Y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</p:grp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225" y="1197560"/>
            <a:ext cx="2016224" cy="212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6" name="组合 85"/>
          <p:cNvGrpSpPr/>
          <p:nvPr/>
        </p:nvGrpSpPr>
        <p:grpSpPr>
          <a:xfrm>
            <a:off x="8291385" y="1519023"/>
            <a:ext cx="2612441" cy="1344687"/>
            <a:chOff x="1723089" y="3876027"/>
            <a:chExt cx="2612441" cy="1008515"/>
          </a:xfrm>
        </p:grpSpPr>
        <p:sp>
          <p:nvSpPr>
            <p:cNvPr id="87" name="矩形 86"/>
            <p:cNvSpPr/>
            <p:nvPr/>
          </p:nvSpPr>
          <p:spPr bwMode="auto">
            <a:xfrm>
              <a:off x="2740157" y="3947725"/>
              <a:ext cx="638301" cy="936817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/>
                <a:ea typeface="黑体"/>
                <a:cs typeface="+mn-cs"/>
              </a:endParaRPr>
            </a:p>
          </p:txBody>
        </p:sp>
        <p:sp>
          <p:nvSpPr>
            <p:cNvPr id="88" name="TextBox 5"/>
            <p:cNvSpPr txBox="1">
              <a:spLocks noChangeArrowheads="1"/>
            </p:cNvSpPr>
            <p:nvPr/>
          </p:nvSpPr>
          <p:spPr bwMode="auto">
            <a:xfrm>
              <a:off x="2767836" y="4108769"/>
              <a:ext cx="63533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itchFamily="2" charset="-122"/>
                </a:rPr>
                <a:t>≥1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itchFamily="2" charset="-122"/>
              </a:endParaRPr>
            </a:p>
          </p:txBody>
        </p:sp>
        <p:cxnSp>
          <p:nvCxnSpPr>
            <p:cNvPr id="89" name="直接箭头连接符 88"/>
            <p:cNvCxnSpPr/>
            <p:nvPr/>
          </p:nvCxnSpPr>
          <p:spPr bwMode="auto">
            <a:xfrm>
              <a:off x="2019347" y="4063292"/>
              <a:ext cx="717552" cy="1175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90" name="直接箭头连接符 89"/>
            <p:cNvCxnSpPr/>
            <p:nvPr/>
          </p:nvCxnSpPr>
          <p:spPr bwMode="auto">
            <a:xfrm>
              <a:off x="2009355" y="4667343"/>
              <a:ext cx="717552" cy="1175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91" name="直接箭头连接符 90"/>
            <p:cNvCxnSpPr/>
            <p:nvPr/>
          </p:nvCxnSpPr>
          <p:spPr bwMode="auto">
            <a:xfrm>
              <a:off x="3384935" y="4379311"/>
              <a:ext cx="717552" cy="1175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92" name="TextBox 10"/>
            <p:cNvSpPr txBox="1">
              <a:spLocks noChangeArrowheads="1"/>
            </p:cNvSpPr>
            <p:nvPr/>
          </p:nvSpPr>
          <p:spPr bwMode="auto">
            <a:xfrm>
              <a:off x="1723279" y="3876027"/>
              <a:ext cx="298980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A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3" name="TextBox 11"/>
            <p:cNvSpPr txBox="1">
              <a:spLocks noChangeArrowheads="1"/>
            </p:cNvSpPr>
            <p:nvPr/>
          </p:nvSpPr>
          <p:spPr bwMode="auto">
            <a:xfrm>
              <a:off x="1723089" y="4104811"/>
              <a:ext cx="298980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B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4" name="TextBox 12"/>
            <p:cNvSpPr txBox="1">
              <a:spLocks noChangeArrowheads="1"/>
            </p:cNvSpPr>
            <p:nvPr/>
          </p:nvSpPr>
          <p:spPr bwMode="auto">
            <a:xfrm>
              <a:off x="4036550" y="4201533"/>
              <a:ext cx="2989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Y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cxnSp>
          <p:nvCxnSpPr>
            <p:cNvPr id="95" name="直接箭头连接符 94"/>
            <p:cNvCxnSpPr/>
            <p:nvPr/>
          </p:nvCxnSpPr>
          <p:spPr bwMode="auto">
            <a:xfrm>
              <a:off x="2024597" y="4270895"/>
              <a:ext cx="717552" cy="1175"/>
            </a:xfrm>
            <a:prstGeom prst="straightConnector1">
              <a:avLst/>
            </a:prstGeom>
            <a:noFill/>
            <a:ln w="25400" cap="flat" cmpd="sng" algn="ctr">
              <a:solidFill>
                <a:srgbClr val="FF66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96" name="TextBox 11"/>
            <p:cNvSpPr txBox="1">
              <a:spLocks noChangeArrowheads="1"/>
            </p:cNvSpPr>
            <p:nvPr/>
          </p:nvSpPr>
          <p:spPr bwMode="auto">
            <a:xfrm>
              <a:off x="1723089" y="4523408"/>
              <a:ext cx="298980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X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7" name="TextBox 11"/>
            <p:cNvSpPr txBox="1">
              <a:spLocks noChangeArrowheads="1"/>
            </p:cNvSpPr>
            <p:nvPr/>
          </p:nvSpPr>
          <p:spPr bwMode="auto">
            <a:xfrm>
              <a:off x="2123728" y="4290601"/>
              <a:ext cx="298980" cy="253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</a:rPr>
                <a:t>┇</a:t>
              </a:r>
              <a:endPara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</a:endParaRPr>
            </a:p>
          </p:txBody>
        </p:sp>
      </p:grpSp>
      <p:graphicFrame>
        <p:nvGraphicFramePr>
          <p:cNvPr id="98" name="表格 97">
            <a:extLst>
              <a:ext uri="{FF2B5EF4-FFF2-40B4-BE49-F238E27FC236}">
                <a16:creationId xmlns:a16="http://schemas.microsoft.com/office/drawing/2014/main" id="{83126DBC-9945-4D9E-88F1-82CCC340A2B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97029" y="3655723"/>
          <a:ext cx="2251825" cy="2350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A    B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0    0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0    1</a:t>
                      </a:r>
                      <a:endParaRPr lang="zh-CN" sz="2800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altLang="zh-CN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1    0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altLang="zh-CN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034"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chemeClr val="tx1"/>
                          </a:solidFill>
                          <a:effectLst/>
                        </a:rPr>
                        <a:t>1    1</a:t>
                      </a:r>
                      <a:endParaRPr lang="zh-CN" sz="280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800" b="1" dirty="0">
                        <a:solidFill>
                          <a:schemeClr val="tx1"/>
                        </a:solidFill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7474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98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“非”逻辑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6" name="内容占位符 2"/>
          <p:cNvSpPr txBox="1">
            <a:spLocks/>
          </p:cNvSpPr>
          <p:nvPr/>
        </p:nvSpPr>
        <p:spPr>
          <a:xfrm>
            <a:off x="632039" y="798054"/>
            <a:ext cx="7174675" cy="1379487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zh-CN" dirty="0">
                <a:solidFill>
                  <a:prstClr val="black"/>
                </a:solidFill>
                <a:latin typeface="黑体"/>
                <a:ea typeface="黑体"/>
              </a:rPr>
              <a:t>当决定事件结果的条件满足时，事件不发生。</a:t>
            </a:r>
            <a:endParaRPr lang="en-US" altLang="zh-CN" dirty="0">
              <a:solidFill>
                <a:prstClr val="black"/>
              </a:solidFill>
              <a:latin typeface="黑体"/>
              <a:ea typeface="黑体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prstClr val="black"/>
                </a:solidFill>
                <a:latin typeface="黑体"/>
                <a:ea typeface="黑体"/>
              </a:rPr>
              <a:t>“</a:t>
            </a:r>
            <a:r>
              <a:rPr lang="zh-CN" altLang="zh-CN" dirty="0">
                <a:solidFill>
                  <a:prstClr val="black"/>
                </a:solidFill>
                <a:latin typeface="黑体"/>
                <a:ea typeface="黑体"/>
              </a:rPr>
              <a:t>非”属于单边运算，只有一个运算对象，运算符为一条上横线</a:t>
            </a:r>
            <a:r>
              <a:rPr lang="zh-CN" altLang="en-US" dirty="0">
                <a:solidFill>
                  <a:prstClr val="black"/>
                </a:solidFill>
                <a:latin typeface="黑体"/>
                <a:ea typeface="黑体"/>
              </a:rPr>
              <a:t>。</a:t>
            </a:r>
            <a:endParaRPr lang="en-US" altLang="zh-CN" dirty="0">
              <a:solidFill>
                <a:prstClr val="black"/>
              </a:solidFill>
              <a:latin typeface="黑体"/>
              <a:ea typeface="黑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13159" y="820760"/>
            <a:ext cx="3270607" cy="1356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“非”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运算符号</a:t>
            </a: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：</a:t>
            </a:r>
            <a:r>
              <a:rPr lang="zh-CN" altLang="zh-CN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 </a:t>
            </a:r>
            <a:endParaRPr lang="en-US" altLang="zh-CN" sz="2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A=B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0" y="5209708"/>
            <a:ext cx="12192000" cy="682783"/>
            <a:chOff x="0" y="3086635"/>
            <a:chExt cx="12192000" cy="682783"/>
          </a:xfrm>
        </p:grpSpPr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0" y="3086635"/>
              <a:ext cx="12192000" cy="68278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035141" y="3197193"/>
              <a:ext cx="41217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口诀：按位取反，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1,1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为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aphicFrame>
        <p:nvGraphicFramePr>
          <p:cNvPr id="18" name="Object 2">
            <a:extLst>
              <a:ext uri="{FF2B5EF4-FFF2-40B4-BE49-F238E27FC236}">
                <a16:creationId xmlns:a16="http://schemas.microsoft.com/office/drawing/2014/main" id="{E801E10F-3C3E-4008-AA52-83BA421104A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619610" y="2419852"/>
          <a:ext cx="3199532" cy="219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2" name="Visio" r:id="rId7" imgW="1855851" imgH="1117854" progId="Visio.Drawing.11">
                  <p:embed/>
                </p:oleObj>
              </mc:Choice>
              <mc:Fallback>
                <p:oleObj name="Visio" r:id="rId7" imgW="1855851" imgH="1117854" progId="Visio.Drawing.11">
                  <p:embed/>
                  <p:pic>
                    <p:nvPicPr>
                      <p:cNvPr id="18" name="Object 2">
                        <a:extLst>
                          <a:ext uri="{FF2B5EF4-FFF2-40B4-BE49-F238E27FC236}">
                            <a16:creationId xmlns:a16="http://schemas.microsoft.com/office/drawing/2014/main" id="{E801E10F-3C3E-4008-AA52-83BA421104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610" y="2419852"/>
                        <a:ext cx="3199532" cy="219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直接连接符 23"/>
          <p:cNvCxnSpPr/>
          <p:nvPr/>
        </p:nvCxnSpPr>
        <p:spPr bwMode="auto">
          <a:xfrm>
            <a:off x="9173367" y="1707603"/>
            <a:ext cx="216000" cy="0"/>
          </a:xfrm>
          <a:prstGeom prst="line">
            <a:avLst/>
          </a:prstGeom>
          <a:noFill/>
          <a:ln w="254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pic>
        <p:nvPicPr>
          <p:cNvPr id="25" name="Picture 8">
            <a:extLst>
              <a:ext uri="{FF2B5EF4-FFF2-40B4-BE49-F238E27FC236}">
                <a16:creationId xmlns:a16="http://schemas.microsoft.com/office/drawing/2014/main" id="{1D0555B8-D564-4E6D-B08D-929F2162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855" y="2199695"/>
            <a:ext cx="1863214" cy="2496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0964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“非</a:t>
            </a:r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6E53F9C3-D5CE-440A-8425-F3473F7AF901}"/>
              </a:ext>
            </a:extLst>
          </p:cNvPr>
          <p:cNvGrpSpPr/>
          <p:nvPr/>
        </p:nvGrpSpPr>
        <p:grpSpPr>
          <a:xfrm>
            <a:off x="6704910" y="1484616"/>
            <a:ext cx="3040396" cy="1281986"/>
            <a:chOff x="1691680" y="3009058"/>
            <a:chExt cx="2713484" cy="69651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881CBAE-3A3F-40A4-B976-082BED8287EB}"/>
                </a:ext>
              </a:extLst>
            </p:cNvPr>
            <p:cNvSpPr/>
            <p:nvPr/>
          </p:nvSpPr>
          <p:spPr bwMode="auto">
            <a:xfrm>
              <a:off x="2817664" y="3009058"/>
              <a:ext cx="508000" cy="696516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C461CEC1-4548-4090-B23C-3815B4F7D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0142" y="3130554"/>
              <a:ext cx="381000" cy="346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+mn-lt"/>
                </a:rPr>
                <a:t>1</a:t>
              </a:r>
              <a:endParaRPr lang="zh-CN" altLang="en-US" sz="2400" b="1" dirty="0">
                <a:latin typeface="+mn-lt"/>
              </a:endParaRPr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94AA8498-F5EA-46B0-B193-9B02CB521348}"/>
                </a:ext>
              </a:extLst>
            </p:cNvPr>
            <p:cNvCxnSpPr/>
            <p:nvPr/>
          </p:nvCxnSpPr>
          <p:spPr bwMode="auto">
            <a:xfrm>
              <a:off x="2057094" y="3329337"/>
              <a:ext cx="762000" cy="1190"/>
            </a:xfrm>
            <a:prstGeom prst="straightConnector1">
              <a:avLst/>
            </a:prstGeom>
            <a:ln w="25400">
              <a:solidFill>
                <a:srgbClr val="FF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475FEF5B-80DE-4477-A31A-2E33E7240F4E}"/>
                </a:ext>
              </a:extLst>
            </p:cNvPr>
            <p:cNvCxnSpPr/>
            <p:nvPr/>
          </p:nvCxnSpPr>
          <p:spPr bwMode="auto">
            <a:xfrm>
              <a:off x="3325664" y="3330527"/>
              <a:ext cx="762000" cy="1191"/>
            </a:xfrm>
            <a:prstGeom prst="straightConnector1">
              <a:avLst/>
            </a:prstGeom>
            <a:ln w="25400">
              <a:solidFill>
                <a:srgbClr val="FF66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10">
              <a:extLst>
                <a:ext uri="{FF2B5EF4-FFF2-40B4-BE49-F238E27FC236}">
                  <a16:creationId xmlns:a16="http://schemas.microsoft.com/office/drawing/2014/main" id="{7E4D7B11-A45A-46C0-A13C-18A8A9C8C1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1680" y="3131663"/>
              <a:ext cx="432048" cy="30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/>
                <a:t>A</a:t>
              </a:r>
              <a:endParaRPr lang="zh-CN" altLang="en-US" sz="2000" b="1" dirty="0"/>
            </a:p>
          </p:txBody>
        </p:sp>
        <p:sp>
          <p:nvSpPr>
            <p:cNvPr id="39" name="TextBox 11">
              <a:extLst>
                <a:ext uri="{FF2B5EF4-FFF2-40B4-BE49-F238E27FC236}">
                  <a16:creationId xmlns:a16="http://schemas.microsoft.com/office/drawing/2014/main" id="{4CB016FF-CEF9-4032-B4B6-C5EA410643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7664" y="3145015"/>
              <a:ext cx="317500" cy="300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000" b="1" dirty="0"/>
                <a:t>F</a:t>
              </a:r>
              <a:endParaRPr lang="zh-CN" altLang="en-US" sz="2000" b="1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3DCE5EC-940D-4242-87AD-3FC851703462}"/>
                </a:ext>
              </a:extLst>
            </p:cNvPr>
            <p:cNvSpPr/>
            <p:nvPr/>
          </p:nvSpPr>
          <p:spPr bwMode="auto">
            <a:xfrm>
              <a:off x="3325664" y="3267134"/>
              <a:ext cx="126000" cy="12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41" name="Picture 8">
            <a:extLst>
              <a:ext uri="{FF2B5EF4-FFF2-40B4-BE49-F238E27FC236}">
                <a16:creationId xmlns:a16="http://schemas.microsoft.com/office/drawing/2014/main" id="{1D0555B8-D564-4E6D-B08D-929F21626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573" y="3504786"/>
            <a:ext cx="1863214" cy="2496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945" y="1233037"/>
            <a:ext cx="3044456" cy="21082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368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161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2.4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异或门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71" name="内容占位符 2"/>
          <p:cNvSpPr txBox="1">
            <a:spLocks/>
          </p:cNvSpPr>
          <p:nvPr/>
        </p:nvSpPr>
        <p:spPr bwMode="auto">
          <a:xfrm>
            <a:off x="2391615" y="1676400"/>
            <a:ext cx="4572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F=A XOR B  =  AB'+A'B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615" y="2819400"/>
            <a:ext cx="4319588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215" y="762000"/>
            <a:ext cx="3505200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415" y="2209800"/>
            <a:ext cx="1752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3" name="表格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96640"/>
              </p:ext>
            </p:extLst>
          </p:nvPr>
        </p:nvGraphicFramePr>
        <p:xfrm>
          <a:off x="7192215" y="3352800"/>
          <a:ext cx="2895600" cy="3505200"/>
        </p:xfrm>
        <a:graphic>
          <a:graphicData uri="http://schemas.openxmlformats.org/drawingml/2006/table">
            <a:tbl>
              <a:tblPr firstRow="1" bandRow="1"/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0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A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B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F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0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0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0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0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1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1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1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0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1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1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1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0</a:t>
                      </a:r>
                      <a:endParaRPr lang="zh-CN" altLang="en-US" sz="4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5370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98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其他逻辑门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701391" y="1268026"/>
            <a:ext cx="2698175" cy="2054853"/>
            <a:chOff x="1184274" y="1268026"/>
            <a:chExt cx="2698175" cy="2054853"/>
          </a:xfrm>
        </p:grpSpPr>
        <p:sp>
          <p:nvSpPr>
            <p:cNvPr id="9" name="矩形 8"/>
            <p:cNvSpPr/>
            <p:nvPr/>
          </p:nvSpPr>
          <p:spPr>
            <a:xfrm>
              <a:off x="1184274" y="1268026"/>
              <a:ext cx="269817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indent="-457200">
                <a:spcBef>
                  <a:spcPts val="600"/>
                </a:spcBef>
                <a:buFont typeface="Wingdings" panose="05000000000000000000" pitchFamily="2" charset="2"/>
                <a:buChar char="Ø"/>
              </a:pPr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“与非”门</a:t>
              </a:r>
              <a:endParaRPr lang="en-US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480167E-294F-4DA5-BD80-8F2542A43B99}"/>
                </a:ext>
              </a:extLst>
            </p:cNvPr>
            <p:cNvGrpSpPr/>
            <p:nvPr/>
          </p:nvGrpSpPr>
          <p:grpSpPr>
            <a:xfrm>
              <a:off x="1288891" y="2311370"/>
              <a:ext cx="2593558" cy="1011509"/>
              <a:chOff x="1436515" y="2974148"/>
              <a:chExt cx="2628576" cy="807947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D38ED714-0D8B-40C0-88C1-1076B7DBBC04}"/>
                  </a:ext>
                </a:extLst>
              </p:cNvPr>
              <p:cNvSpPr/>
              <p:nvPr/>
            </p:nvSpPr>
            <p:spPr bwMode="auto">
              <a:xfrm>
                <a:off x="2434359" y="3023864"/>
                <a:ext cx="553466" cy="758231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3" name="TextBox 5">
                <a:extLst>
                  <a:ext uri="{FF2B5EF4-FFF2-40B4-BE49-F238E27FC236}">
                    <a16:creationId xmlns:a16="http://schemas.microsoft.com/office/drawing/2014/main" id="{96DF47B1-A058-40D5-BB58-44BD3467DF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05795" y="3184432"/>
                <a:ext cx="571500" cy="319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1" dirty="0"/>
                  <a:t>&amp;</a:t>
                </a:r>
                <a:endParaRPr lang="zh-CN" altLang="en-US" sz="2000" b="1" dirty="0"/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1945F4E9-61E3-4A64-89A3-82792284686D}"/>
                  </a:ext>
                </a:extLst>
              </p:cNvPr>
              <p:cNvCxnSpPr/>
              <p:nvPr/>
            </p:nvCxnSpPr>
            <p:spPr bwMode="auto">
              <a:xfrm>
                <a:off x="1868563" y="3185194"/>
                <a:ext cx="565795" cy="596"/>
              </a:xfrm>
              <a:prstGeom prst="straightConnector1">
                <a:avLst/>
              </a:prstGeom>
              <a:ln w="25400">
                <a:solidFill>
                  <a:srgbClr val="FF66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F27EE9B0-3B45-4E07-813B-3228C082DDE7}"/>
                  </a:ext>
                </a:extLst>
              </p:cNvPr>
              <p:cNvCxnSpPr/>
              <p:nvPr/>
            </p:nvCxnSpPr>
            <p:spPr bwMode="auto">
              <a:xfrm>
                <a:off x="1868563" y="3579862"/>
                <a:ext cx="565795" cy="0"/>
              </a:xfrm>
              <a:prstGeom prst="straightConnector1">
                <a:avLst/>
              </a:prstGeom>
              <a:ln w="25400">
                <a:solidFill>
                  <a:srgbClr val="FF66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>
                <a:extLst>
                  <a:ext uri="{FF2B5EF4-FFF2-40B4-BE49-F238E27FC236}">
                    <a16:creationId xmlns:a16="http://schemas.microsoft.com/office/drawing/2014/main" id="{4977B575-7888-447E-BEB0-5D59DB9DA3AE}"/>
                  </a:ext>
                </a:extLst>
              </p:cNvPr>
              <p:cNvCxnSpPr/>
              <p:nvPr/>
            </p:nvCxnSpPr>
            <p:spPr bwMode="auto">
              <a:xfrm flipV="1">
                <a:off x="3067332" y="3402979"/>
                <a:ext cx="652929" cy="0"/>
              </a:xfrm>
              <a:prstGeom prst="straightConnector1">
                <a:avLst/>
              </a:prstGeom>
              <a:ln w="25400">
                <a:solidFill>
                  <a:srgbClr val="FF66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10">
                <a:extLst>
                  <a:ext uri="{FF2B5EF4-FFF2-40B4-BE49-F238E27FC236}">
                    <a16:creationId xmlns:a16="http://schemas.microsoft.com/office/drawing/2014/main" id="{F2448E20-F6F0-4A07-977C-F15EB73E82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6515" y="2974148"/>
                <a:ext cx="357187" cy="319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1"/>
                  <a:t>A</a:t>
                </a:r>
                <a:endParaRPr lang="zh-CN" altLang="en-US" sz="2000" b="1"/>
              </a:p>
            </p:txBody>
          </p:sp>
          <p:sp>
            <p:nvSpPr>
              <p:cNvPr id="29" name="TextBox 11">
                <a:extLst>
                  <a:ext uri="{FF2B5EF4-FFF2-40B4-BE49-F238E27FC236}">
                    <a16:creationId xmlns:a16="http://schemas.microsoft.com/office/drawing/2014/main" id="{CFDE872F-1A8C-4C98-9055-4F758AA9E9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6515" y="3388552"/>
                <a:ext cx="357187" cy="319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1" dirty="0"/>
                  <a:t>B</a:t>
                </a:r>
                <a:endParaRPr lang="zh-CN" altLang="en-US" sz="2000" b="1" dirty="0"/>
              </a:p>
            </p:txBody>
          </p:sp>
          <p:sp>
            <p:nvSpPr>
              <p:cNvPr id="30" name="TextBox 12">
                <a:extLst>
                  <a:ext uri="{FF2B5EF4-FFF2-40B4-BE49-F238E27FC236}">
                    <a16:creationId xmlns:a16="http://schemas.microsoft.com/office/drawing/2014/main" id="{D3776FB7-A609-4F6C-BFB9-3104199D15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7904" y="3209075"/>
                <a:ext cx="357187" cy="319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1" dirty="0"/>
                  <a:t>F</a:t>
                </a:r>
                <a:endParaRPr lang="zh-CN" altLang="en-US" sz="2000" b="1" dirty="0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971B4CCA-A7D6-4232-BB4D-20C8C0FF1B62}"/>
                  </a:ext>
                </a:extLst>
              </p:cNvPr>
              <p:cNvSpPr/>
              <p:nvPr/>
            </p:nvSpPr>
            <p:spPr bwMode="auto">
              <a:xfrm>
                <a:off x="2975467" y="3345352"/>
                <a:ext cx="126000" cy="126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 cap="sq" cmpd="sng" algn="ctr">
                <a:noFill/>
                <a:prstDash val="solid"/>
                <a:round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547682" y="3743248"/>
            <a:ext cx="3093492" cy="2061233"/>
            <a:chOff x="999742" y="3743248"/>
            <a:chExt cx="3093492" cy="2061233"/>
          </a:xfrm>
        </p:grpSpPr>
        <p:sp>
          <p:nvSpPr>
            <p:cNvPr id="52" name="矩形 51"/>
            <p:cNvSpPr/>
            <p:nvPr/>
          </p:nvSpPr>
          <p:spPr>
            <a:xfrm>
              <a:off x="1122629" y="3743248"/>
              <a:ext cx="269817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indent="-457200">
                <a:spcBef>
                  <a:spcPts val="600"/>
                </a:spcBef>
                <a:buFont typeface="Wingdings" panose="05000000000000000000" pitchFamily="2" charset="2"/>
                <a:buChar char="Ø"/>
              </a:pPr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“异或”门</a:t>
              </a:r>
              <a:endParaRPr lang="en-US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4DCA2F08-FBB3-4B2A-83BE-08D34EC70669}"/>
                </a:ext>
              </a:extLst>
            </p:cNvPr>
            <p:cNvGrpSpPr/>
            <p:nvPr/>
          </p:nvGrpSpPr>
          <p:grpSpPr>
            <a:xfrm>
              <a:off x="999742" y="4842453"/>
              <a:ext cx="3093492" cy="962028"/>
              <a:chOff x="1259632" y="3876751"/>
              <a:chExt cx="3093492" cy="721521"/>
            </a:xfrm>
          </p:grpSpPr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580130D2-D4F9-4D55-902D-945567A4ADC8}"/>
                  </a:ext>
                </a:extLst>
              </p:cNvPr>
              <p:cNvSpPr/>
              <p:nvPr/>
            </p:nvSpPr>
            <p:spPr bwMode="auto">
              <a:xfrm>
                <a:off x="2545509" y="3901757"/>
                <a:ext cx="586332" cy="696515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6" name="TextBox 6">
                <a:extLst>
                  <a:ext uri="{FF2B5EF4-FFF2-40B4-BE49-F238E27FC236}">
                    <a16:creationId xmlns:a16="http://schemas.microsoft.com/office/drawing/2014/main" id="{532945C9-0E63-48BD-B1BE-675E7A191A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79221" y="4043639"/>
                <a:ext cx="680661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GB" altLang="zh-CN" sz="2000" b="1" dirty="0">
                    <a:latin typeface="+mj-lt"/>
                    <a:sym typeface="Symbol" pitchFamily="18" charset="2"/>
                  </a:rPr>
                  <a:t>=1</a:t>
                </a:r>
                <a:endParaRPr lang="zh-CN" altLang="en-US" sz="2000" b="1" dirty="0">
                  <a:latin typeface="+mj-lt"/>
                </a:endParaRPr>
              </a:p>
            </p:txBody>
          </p: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7D6A0763-9D2C-4C99-B98E-180DDC7D0F5B}"/>
                  </a:ext>
                </a:extLst>
              </p:cNvPr>
              <p:cNvCxnSpPr/>
              <p:nvPr/>
            </p:nvCxnSpPr>
            <p:spPr bwMode="auto">
              <a:xfrm>
                <a:off x="1688257" y="4062492"/>
                <a:ext cx="857250" cy="1191"/>
              </a:xfrm>
              <a:prstGeom prst="straightConnector1">
                <a:avLst/>
              </a:prstGeom>
              <a:ln w="25400">
                <a:solidFill>
                  <a:srgbClr val="FF66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箭头连接符 87">
                <a:extLst>
                  <a:ext uri="{FF2B5EF4-FFF2-40B4-BE49-F238E27FC236}">
                    <a16:creationId xmlns:a16="http://schemas.microsoft.com/office/drawing/2014/main" id="{E4347A8B-1708-404A-9AF3-5C8582E331A6}"/>
                  </a:ext>
                </a:extLst>
              </p:cNvPr>
              <p:cNvCxnSpPr/>
              <p:nvPr/>
            </p:nvCxnSpPr>
            <p:spPr bwMode="auto">
              <a:xfrm>
                <a:off x="1688257" y="4383960"/>
                <a:ext cx="857250" cy="1191"/>
              </a:xfrm>
              <a:prstGeom prst="straightConnector1">
                <a:avLst/>
              </a:prstGeom>
              <a:ln w="25400">
                <a:solidFill>
                  <a:srgbClr val="FF66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09CB3546-28FF-4604-A793-FC51F2E6E65C}"/>
                  </a:ext>
                </a:extLst>
              </p:cNvPr>
              <p:cNvCxnSpPr/>
              <p:nvPr/>
            </p:nvCxnSpPr>
            <p:spPr bwMode="auto">
              <a:xfrm>
                <a:off x="3131840" y="4223227"/>
                <a:ext cx="857250" cy="1190"/>
              </a:xfrm>
              <a:prstGeom prst="straightConnector1">
                <a:avLst/>
              </a:prstGeom>
              <a:ln w="25400">
                <a:solidFill>
                  <a:srgbClr val="FF66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10">
                <a:extLst>
                  <a:ext uri="{FF2B5EF4-FFF2-40B4-BE49-F238E27FC236}">
                    <a16:creationId xmlns:a16="http://schemas.microsoft.com/office/drawing/2014/main" id="{F8C3B8A0-73FB-454C-9ED5-F06A867BD3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3876751"/>
                <a:ext cx="357188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1"/>
                  <a:t>A</a:t>
                </a:r>
                <a:endParaRPr lang="zh-CN" altLang="en-US" sz="2000" b="1"/>
              </a:p>
            </p:txBody>
          </p:sp>
          <p:sp>
            <p:nvSpPr>
              <p:cNvPr id="91" name="TextBox 11">
                <a:extLst>
                  <a:ext uri="{FF2B5EF4-FFF2-40B4-BE49-F238E27FC236}">
                    <a16:creationId xmlns:a16="http://schemas.microsoft.com/office/drawing/2014/main" id="{B2CDD6CC-14F3-4DF7-A1C3-8E725CDE0B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59632" y="4198317"/>
                <a:ext cx="357188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1"/>
                  <a:t>B</a:t>
                </a:r>
                <a:endParaRPr lang="zh-CN" altLang="en-US" sz="2000" b="1"/>
              </a:p>
            </p:txBody>
          </p:sp>
          <p:sp>
            <p:nvSpPr>
              <p:cNvPr id="92" name="TextBox 12">
                <a:extLst>
                  <a:ext uri="{FF2B5EF4-FFF2-40B4-BE49-F238E27FC236}">
                    <a16:creationId xmlns:a16="http://schemas.microsoft.com/office/drawing/2014/main" id="{816C54B7-754C-4F5C-89C0-9F6A6E1F58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95936" y="4037534"/>
                <a:ext cx="357188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1" dirty="0"/>
                  <a:t>F</a:t>
                </a:r>
                <a:endParaRPr lang="zh-CN" altLang="en-US" sz="2000" b="1" dirty="0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166887" y="3743248"/>
            <a:ext cx="3093492" cy="2061233"/>
            <a:chOff x="6618947" y="3743248"/>
            <a:chExt cx="3093492" cy="2061233"/>
          </a:xfrm>
        </p:grpSpPr>
        <p:sp>
          <p:nvSpPr>
            <p:cNvPr id="63" name="矩形 62"/>
            <p:cNvSpPr/>
            <p:nvPr/>
          </p:nvSpPr>
          <p:spPr>
            <a:xfrm>
              <a:off x="6650126" y="3743248"/>
              <a:ext cx="269817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indent="-457200">
                <a:spcBef>
                  <a:spcPts val="600"/>
                </a:spcBef>
                <a:buFont typeface="Wingdings" panose="05000000000000000000" pitchFamily="2" charset="2"/>
                <a:buChar char="Ø"/>
              </a:pPr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“同或”门</a:t>
              </a:r>
              <a:endParaRPr lang="en-US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7F0BD1BA-02B8-4B4B-839C-919123FF18DE}"/>
                </a:ext>
              </a:extLst>
            </p:cNvPr>
            <p:cNvGrpSpPr/>
            <p:nvPr/>
          </p:nvGrpSpPr>
          <p:grpSpPr>
            <a:xfrm>
              <a:off x="6618947" y="4842453"/>
              <a:ext cx="3093492" cy="962028"/>
              <a:chOff x="1628209" y="2923820"/>
              <a:chExt cx="3093492" cy="721521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473198A1-9805-41B6-BEF9-F7A0AAAF621F}"/>
                  </a:ext>
                </a:extLst>
              </p:cNvPr>
              <p:cNvGrpSpPr/>
              <p:nvPr/>
            </p:nvGrpSpPr>
            <p:grpSpPr>
              <a:xfrm>
                <a:off x="1628209" y="2923820"/>
                <a:ext cx="3093492" cy="721521"/>
                <a:chOff x="1259632" y="3876751"/>
                <a:chExt cx="3093492" cy="721521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86A5F18A-B350-4695-9CC8-7986B53D19A2}"/>
                    </a:ext>
                  </a:extLst>
                </p:cNvPr>
                <p:cNvSpPr/>
                <p:nvPr/>
              </p:nvSpPr>
              <p:spPr bwMode="auto">
                <a:xfrm>
                  <a:off x="2545509" y="3901757"/>
                  <a:ext cx="586332" cy="69651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97" name="TextBox 6">
                  <a:extLst>
                    <a:ext uri="{FF2B5EF4-FFF2-40B4-BE49-F238E27FC236}">
                      <a16:creationId xmlns:a16="http://schemas.microsoft.com/office/drawing/2014/main" id="{847389A7-2121-4568-A4D6-75DB9510DC8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79221" y="4043639"/>
                  <a:ext cx="680661" cy="3000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GB" altLang="zh-CN" sz="2000" b="1" dirty="0">
                      <a:latin typeface="+mj-lt"/>
                      <a:sym typeface="Symbol" pitchFamily="18" charset="2"/>
                    </a:rPr>
                    <a:t>=1</a:t>
                  </a:r>
                  <a:endParaRPr lang="zh-CN" altLang="en-US" sz="2000" b="1" dirty="0">
                    <a:latin typeface="+mj-lt"/>
                  </a:endParaRPr>
                </a:p>
              </p:txBody>
            </p:sp>
            <p:cxnSp>
              <p:nvCxnSpPr>
                <p:cNvPr id="98" name="直接箭头连接符 97">
                  <a:extLst>
                    <a:ext uri="{FF2B5EF4-FFF2-40B4-BE49-F238E27FC236}">
                      <a16:creationId xmlns:a16="http://schemas.microsoft.com/office/drawing/2014/main" id="{74F56DA6-7E64-4F09-9245-44B71B4D3BBF}"/>
                    </a:ext>
                  </a:extLst>
                </p:cNvPr>
                <p:cNvCxnSpPr/>
                <p:nvPr/>
              </p:nvCxnSpPr>
              <p:spPr bwMode="auto">
                <a:xfrm>
                  <a:off x="1688257" y="4062492"/>
                  <a:ext cx="857250" cy="1191"/>
                </a:xfrm>
                <a:prstGeom prst="straightConnector1">
                  <a:avLst/>
                </a:prstGeom>
                <a:ln w="25400">
                  <a:solidFill>
                    <a:srgbClr val="FF66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箭头连接符 98">
                  <a:extLst>
                    <a:ext uri="{FF2B5EF4-FFF2-40B4-BE49-F238E27FC236}">
                      <a16:creationId xmlns:a16="http://schemas.microsoft.com/office/drawing/2014/main" id="{D7C0EC3F-3231-4C61-A887-2DDD2743F255}"/>
                    </a:ext>
                  </a:extLst>
                </p:cNvPr>
                <p:cNvCxnSpPr/>
                <p:nvPr/>
              </p:nvCxnSpPr>
              <p:spPr bwMode="auto">
                <a:xfrm>
                  <a:off x="1688257" y="4383960"/>
                  <a:ext cx="857250" cy="1191"/>
                </a:xfrm>
                <a:prstGeom prst="straightConnector1">
                  <a:avLst/>
                </a:prstGeom>
                <a:ln w="25400">
                  <a:solidFill>
                    <a:srgbClr val="FF66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箭头连接符 99">
                  <a:extLst>
                    <a:ext uri="{FF2B5EF4-FFF2-40B4-BE49-F238E27FC236}">
                      <a16:creationId xmlns:a16="http://schemas.microsoft.com/office/drawing/2014/main" id="{6FC1C47F-5DA0-40D5-8C56-A840DCED2974}"/>
                    </a:ext>
                  </a:extLst>
                </p:cNvPr>
                <p:cNvCxnSpPr/>
                <p:nvPr/>
              </p:nvCxnSpPr>
              <p:spPr bwMode="auto">
                <a:xfrm>
                  <a:off x="3131840" y="4223227"/>
                  <a:ext cx="857250" cy="1190"/>
                </a:xfrm>
                <a:prstGeom prst="straightConnector1">
                  <a:avLst/>
                </a:prstGeom>
                <a:ln w="25400">
                  <a:solidFill>
                    <a:srgbClr val="FF66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">
                  <a:extLst>
                    <a:ext uri="{FF2B5EF4-FFF2-40B4-BE49-F238E27FC236}">
                      <a16:creationId xmlns:a16="http://schemas.microsoft.com/office/drawing/2014/main" id="{8191FDA4-8FAF-481D-A999-3D5640A7F09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59632" y="3876751"/>
                  <a:ext cx="357188" cy="3000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b="1"/>
                    <a:t>A</a:t>
                  </a:r>
                  <a:endParaRPr lang="zh-CN" altLang="en-US" sz="2000" b="1"/>
                </a:p>
              </p:txBody>
            </p:sp>
            <p:sp>
              <p:nvSpPr>
                <p:cNvPr id="102" name="TextBox 11">
                  <a:extLst>
                    <a:ext uri="{FF2B5EF4-FFF2-40B4-BE49-F238E27FC236}">
                      <a16:creationId xmlns:a16="http://schemas.microsoft.com/office/drawing/2014/main" id="{4F6276B5-3690-4EB7-9892-36D81C9346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59632" y="4198317"/>
                  <a:ext cx="357188" cy="3000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b="1"/>
                    <a:t>B</a:t>
                  </a:r>
                  <a:endParaRPr lang="zh-CN" altLang="en-US" sz="2000" b="1"/>
                </a:p>
              </p:txBody>
            </p:sp>
            <p:sp>
              <p:nvSpPr>
                <p:cNvPr id="103" name="TextBox 12">
                  <a:extLst>
                    <a:ext uri="{FF2B5EF4-FFF2-40B4-BE49-F238E27FC236}">
                      <a16:creationId xmlns:a16="http://schemas.microsoft.com/office/drawing/2014/main" id="{DFDA3B2C-993C-4D5E-9D21-A972133066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95936" y="4037534"/>
                  <a:ext cx="357188" cy="3000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2000" b="1" dirty="0"/>
                    <a:t>F</a:t>
                  </a:r>
                  <a:endParaRPr lang="zh-CN" altLang="en-US" sz="2000" b="1" dirty="0"/>
                </a:p>
              </p:txBody>
            </p:sp>
          </p:grpSp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046CBCDD-FDBE-493F-A71A-F87FC6DA56D2}"/>
                  </a:ext>
                </a:extLst>
              </p:cNvPr>
              <p:cNvSpPr/>
              <p:nvPr/>
            </p:nvSpPr>
            <p:spPr bwMode="auto">
              <a:xfrm>
                <a:off x="3479523" y="3219822"/>
                <a:ext cx="126000" cy="126000"/>
              </a:xfrm>
              <a:prstGeom prst="ellipse">
                <a:avLst/>
              </a:prstGeom>
              <a:solidFill>
                <a:schemeClr val="accent5">
                  <a:lumMod val="25000"/>
                </a:schemeClr>
              </a:solidFill>
              <a:ln w="25400" cap="sq" cmpd="sng" algn="ctr">
                <a:solidFill>
                  <a:schemeClr val="accent5">
                    <a:lumMod val="25000"/>
                  </a:schemeClr>
                </a:solidFill>
                <a:prstDash val="solid"/>
                <a:round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C43B5392-C453-4A13-B84F-DC85DDC330BA}"/>
              </a:ext>
            </a:extLst>
          </p:cNvPr>
          <p:cNvGrpSpPr/>
          <p:nvPr/>
        </p:nvGrpSpPr>
        <p:grpSpPr>
          <a:xfrm>
            <a:off x="3629850" y="1430667"/>
            <a:ext cx="2445356" cy="1754326"/>
            <a:chOff x="5436096" y="4110409"/>
            <a:chExt cx="1728192" cy="1754327"/>
          </a:xfrm>
        </p:grpSpPr>
        <p:sp>
          <p:nvSpPr>
            <p:cNvPr id="105" name="TextBox 15">
              <a:extLst>
                <a:ext uri="{FF2B5EF4-FFF2-40B4-BE49-F238E27FC236}">
                  <a16:creationId xmlns:a16="http://schemas.microsoft.com/office/drawing/2014/main" id="{08835F8C-EE0C-4731-B63E-9800791C12B1}"/>
                </a:ext>
              </a:extLst>
            </p:cNvPr>
            <p:cNvSpPr txBox="1"/>
            <p:nvPr/>
          </p:nvSpPr>
          <p:spPr>
            <a:xfrm>
              <a:off x="5436096" y="4110409"/>
              <a:ext cx="1728192" cy="17543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/>
                <a:t>A     B      F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b="1" dirty="0"/>
                <a:t>0      0     1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b="1" dirty="0"/>
                <a:t>0      1     1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b="1" dirty="0"/>
                <a:t>1      0     1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b="1" dirty="0">
                  <a:solidFill>
                    <a:srgbClr val="FF0000"/>
                  </a:solidFill>
                </a:rPr>
                <a:t>1      1     0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C51A59C-A5BA-488A-B8BD-42A83AE48C04}"/>
                </a:ext>
              </a:extLst>
            </p:cNvPr>
            <p:cNvCxnSpPr/>
            <p:nvPr/>
          </p:nvCxnSpPr>
          <p:spPr bwMode="auto">
            <a:xfrm>
              <a:off x="5436096" y="4493489"/>
              <a:ext cx="1728192" cy="0"/>
            </a:xfrm>
            <a:prstGeom prst="line">
              <a:avLst/>
            </a:prstGeom>
            <a:noFill/>
            <a:ln w="158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</p:grpSp>
      <p:grpSp>
        <p:nvGrpSpPr>
          <p:cNvPr id="11" name="组合 10"/>
          <p:cNvGrpSpPr/>
          <p:nvPr/>
        </p:nvGrpSpPr>
        <p:grpSpPr>
          <a:xfrm>
            <a:off x="6167243" y="1299146"/>
            <a:ext cx="2867481" cy="2020192"/>
            <a:chOff x="6650126" y="1299146"/>
            <a:chExt cx="2867481" cy="2020192"/>
          </a:xfrm>
        </p:grpSpPr>
        <p:sp>
          <p:nvSpPr>
            <p:cNvPr id="32" name="矩形 31"/>
            <p:cNvSpPr/>
            <p:nvPr/>
          </p:nvSpPr>
          <p:spPr>
            <a:xfrm>
              <a:off x="6650126" y="1299146"/>
              <a:ext cx="269817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indent="-457200">
                <a:spcBef>
                  <a:spcPts val="600"/>
                </a:spcBef>
                <a:buFont typeface="Wingdings" panose="05000000000000000000" pitchFamily="2" charset="2"/>
                <a:buChar char="Ø"/>
              </a:pPr>
              <a:r>
                <a: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“或非”门</a:t>
              </a:r>
              <a:endParaRPr lang="en-US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93F0C23-F630-4288-B729-8B5124D2C928}"/>
                </a:ext>
              </a:extLst>
            </p:cNvPr>
            <p:cNvGrpSpPr/>
            <p:nvPr/>
          </p:nvGrpSpPr>
          <p:grpSpPr>
            <a:xfrm>
              <a:off x="6924049" y="2307830"/>
              <a:ext cx="2593558" cy="1011508"/>
              <a:chOff x="1403648" y="3867894"/>
              <a:chExt cx="2593558" cy="758631"/>
            </a:xfrm>
          </p:grpSpPr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60142203-7A00-4598-AD03-1791BEE3F4DC}"/>
                  </a:ext>
                </a:extLst>
              </p:cNvPr>
              <p:cNvSpPr/>
              <p:nvPr/>
            </p:nvSpPr>
            <p:spPr bwMode="auto">
              <a:xfrm>
                <a:off x="2388199" y="3914575"/>
                <a:ext cx="546093" cy="711950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cxnSp>
            <p:nvCxnSpPr>
              <p:cNvPr id="76" name="直接箭头连接符 75">
                <a:extLst>
                  <a:ext uri="{FF2B5EF4-FFF2-40B4-BE49-F238E27FC236}">
                    <a16:creationId xmlns:a16="http://schemas.microsoft.com/office/drawing/2014/main" id="{38F88942-12B6-4AFC-866F-FEA5FDE16DFC}"/>
                  </a:ext>
                </a:extLst>
              </p:cNvPr>
              <p:cNvCxnSpPr/>
              <p:nvPr/>
            </p:nvCxnSpPr>
            <p:spPr bwMode="auto">
              <a:xfrm>
                <a:off x="1829940" y="4066058"/>
                <a:ext cx="558257" cy="560"/>
              </a:xfrm>
              <a:prstGeom prst="straightConnector1">
                <a:avLst/>
              </a:prstGeom>
              <a:ln w="25400">
                <a:solidFill>
                  <a:srgbClr val="FF66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51533ED6-E659-404E-B311-6B906C4890B3}"/>
                  </a:ext>
                </a:extLst>
              </p:cNvPr>
              <p:cNvCxnSpPr/>
              <p:nvPr/>
            </p:nvCxnSpPr>
            <p:spPr bwMode="auto">
              <a:xfrm>
                <a:off x="1829940" y="4436637"/>
                <a:ext cx="558257" cy="0"/>
              </a:xfrm>
              <a:prstGeom prst="straightConnector1">
                <a:avLst/>
              </a:prstGeom>
              <a:ln w="25400">
                <a:solidFill>
                  <a:srgbClr val="FF66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47C9A544-A3D2-4235-810A-08EAFDA05BE7}"/>
                  </a:ext>
                </a:extLst>
              </p:cNvPr>
              <p:cNvCxnSpPr/>
              <p:nvPr/>
            </p:nvCxnSpPr>
            <p:spPr bwMode="auto">
              <a:xfrm flipV="1">
                <a:off x="3012739" y="4270550"/>
                <a:ext cx="644231" cy="0"/>
              </a:xfrm>
              <a:prstGeom prst="straightConnector1">
                <a:avLst/>
              </a:prstGeom>
              <a:ln w="25400">
                <a:solidFill>
                  <a:srgbClr val="FF66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10">
                <a:extLst>
                  <a:ext uri="{FF2B5EF4-FFF2-40B4-BE49-F238E27FC236}">
                    <a16:creationId xmlns:a16="http://schemas.microsoft.com/office/drawing/2014/main" id="{05E8C1F2-E41A-4581-A11B-28904ED421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3648" y="3867894"/>
                <a:ext cx="352429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1"/>
                  <a:t>A</a:t>
                </a:r>
                <a:endParaRPr lang="zh-CN" altLang="en-US" sz="2000" b="1"/>
              </a:p>
            </p:txBody>
          </p:sp>
          <p:sp>
            <p:nvSpPr>
              <p:cNvPr id="80" name="TextBox 11">
                <a:extLst>
                  <a:ext uri="{FF2B5EF4-FFF2-40B4-BE49-F238E27FC236}">
                    <a16:creationId xmlns:a16="http://schemas.microsoft.com/office/drawing/2014/main" id="{592A492D-33D5-40FE-953E-C119427106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3648" y="4257004"/>
                <a:ext cx="352429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1" dirty="0"/>
                  <a:t>B</a:t>
                </a:r>
                <a:endParaRPr lang="zh-CN" altLang="en-US" sz="2000" b="1" dirty="0"/>
              </a:p>
            </p:txBody>
          </p:sp>
          <p:sp>
            <p:nvSpPr>
              <p:cNvPr id="81" name="TextBox 12">
                <a:extLst>
                  <a:ext uri="{FF2B5EF4-FFF2-40B4-BE49-F238E27FC236}">
                    <a16:creationId xmlns:a16="http://schemas.microsoft.com/office/drawing/2014/main" id="{9AA66743-4705-4350-89B4-967DAE9559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44777" y="4088482"/>
                <a:ext cx="352429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1" dirty="0"/>
                  <a:t>F</a:t>
                </a:r>
                <a:endParaRPr lang="zh-CN" altLang="en-US" sz="2000" b="1" dirty="0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944D8DDE-97C7-4D3A-8801-72AB36461C95}"/>
                  </a:ext>
                </a:extLst>
              </p:cNvPr>
              <p:cNvSpPr/>
              <p:nvPr/>
            </p:nvSpPr>
            <p:spPr bwMode="auto">
              <a:xfrm>
                <a:off x="2922098" y="4216441"/>
                <a:ext cx="124321" cy="118309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25400" cap="sq" cmpd="sng" algn="ctr">
                <a:noFill/>
                <a:prstDash val="solid"/>
                <a:round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83" name="TextBox 5">
                <a:extLst>
                  <a:ext uri="{FF2B5EF4-FFF2-40B4-BE49-F238E27FC236}">
                    <a16:creationId xmlns:a16="http://schemas.microsoft.com/office/drawing/2014/main" id="{E2837823-11DD-4B3B-92DF-A656748EEE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9542" y="4055738"/>
                <a:ext cx="571500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1" dirty="0">
                    <a:latin typeface="宋体" panose="02010600030101010101" pitchFamily="2" charset="-122"/>
                  </a:rPr>
                  <a:t>≥1</a:t>
                </a:r>
                <a:endParaRPr lang="zh-CN" altLang="en-US" sz="2000" b="1" dirty="0">
                  <a:latin typeface="宋体" panose="02010600030101010101" pitchFamily="2" charset="-122"/>
                </a:endParaRPr>
              </a:p>
            </p:txBody>
          </p:sp>
        </p:grp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D8A0270-7A4B-472D-AFE3-92BCEF78183C}"/>
              </a:ext>
            </a:extLst>
          </p:cNvPr>
          <p:cNvGrpSpPr/>
          <p:nvPr/>
        </p:nvGrpSpPr>
        <p:grpSpPr>
          <a:xfrm>
            <a:off x="9108656" y="1392194"/>
            <a:ext cx="2522294" cy="1831271"/>
            <a:chOff x="5503950" y="2828916"/>
            <a:chExt cx="1728192" cy="1373453"/>
          </a:xfrm>
        </p:grpSpPr>
        <p:sp>
          <p:nvSpPr>
            <p:cNvPr id="108" name="TextBox 41">
              <a:extLst>
                <a:ext uri="{FF2B5EF4-FFF2-40B4-BE49-F238E27FC236}">
                  <a16:creationId xmlns:a16="http://schemas.microsoft.com/office/drawing/2014/main" id="{B99373DB-B99F-492E-B4FE-D5774F86E6F6}"/>
                </a:ext>
              </a:extLst>
            </p:cNvPr>
            <p:cNvSpPr txBox="1"/>
            <p:nvPr/>
          </p:nvSpPr>
          <p:spPr>
            <a:xfrm>
              <a:off x="5503950" y="2828916"/>
              <a:ext cx="1728192" cy="13734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b="1" dirty="0"/>
                <a:t>A     B      F</a:t>
              </a:r>
            </a:p>
            <a:p>
              <a:pPr algn="ctr">
                <a:lnSpc>
                  <a:spcPct val="120000"/>
                </a:lnSpc>
                <a:spcBef>
                  <a:spcPts val="600"/>
                </a:spcBef>
              </a:pPr>
              <a:r>
                <a:rPr lang="en-US" altLang="zh-CN" b="1" dirty="0">
                  <a:solidFill>
                    <a:srgbClr val="FF0000"/>
                  </a:solidFill>
                </a:rPr>
                <a:t>0      0     1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b="1" dirty="0"/>
                <a:t>0      1     0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b="1" dirty="0"/>
                <a:t>1      0     0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zh-CN" b="1" dirty="0"/>
                <a:t>1      1     0</a:t>
              </a:r>
              <a:endParaRPr lang="zh-CN" altLang="en-US" b="1" dirty="0"/>
            </a:p>
          </p:txBody>
        </p: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3897CF74-BC8A-4D29-9C3D-5931B36BC723}"/>
                </a:ext>
              </a:extLst>
            </p:cNvPr>
            <p:cNvCxnSpPr/>
            <p:nvPr/>
          </p:nvCxnSpPr>
          <p:spPr bwMode="auto">
            <a:xfrm>
              <a:off x="5503950" y="3166020"/>
              <a:ext cx="1728192" cy="0"/>
            </a:xfrm>
            <a:prstGeom prst="lin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</p:grpSp>
      <p:sp>
        <p:nvSpPr>
          <p:cNvPr id="111" name="TextBox 20">
            <a:extLst>
              <a:ext uri="{FF2B5EF4-FFF2-40B4-BE49-F238E27FC236}">
                <a16:creationId xmlns:a16="http://schemas.microsoft.com/office/drawing/2014/main" id="{90C230EF-8EAF-460C-887A-5EF5D6D3C7DC}"/>
              </a:ext>
            </a:extLst>
          </p:cNvPr>
          <p:cNvSpPr txBox="1"/>
          <p:nvPr/>
        </p:nvSpPr>
        <p:spPr>
          <a:xfrm>
            <a:off x="3609556" y="3743248"/>
            <a:ext cx="2513347" cy="18312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A     B      F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0      0     0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/>
              <a:t>0      1     1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/>
              <a:t>1      0     1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1      1     0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2" name="TextBox 20">
            <a:extLst>
              <a:ext uri="{FF2B5EF4-FFF2-40B4-BE49-F238E27FC236}">
                <a16:creationId xmlns:a16="http://schemas.microsoft.com/office/drawing/2014/main" id="{0BFA7EE9-E801-4EA2-9299-B5FA04EC3125}"/>
              </a:ext>
            </a:extLst>
          </p:cNvPr>
          <p:cNvSpPr txBox="1"/>
          <p:nvPr/>
        </p:nvSpPr>
        <p:spPr>
          <a:xfrm>
            <a:off x="9257263" y="3687461"/>
            <a:ext cx="2465550" cy="18312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/>
              <a:t>A     B      F</a:t>
            </a:r>
          </a:p>
          <a:p>
            <a:pPr algn="ctr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0      0     1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/>
              <a:t>0      1     0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/>
              <a:t>1      0     0</a:t>
            </a:r>
          </a:p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rgbClr val="FF0000"/>
                </a:solidFill>
              </a:rPr>
              <a:t>1      1     1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92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小结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67" name="内容占位符 2"/>
          <p:cNvSpPr txBox="1">
            <a:spLocks/>
          </p:cNvSpPr>
          <p:nvPr/>
        </p:nvSpPr>
        <p:spPr bwMode="auto">
          <a:xfrm>
            <a:off x="1695523" y="1208359"/>
            <a:ext cx="9210202" cy="4285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900" b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666699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逻辑运算和算术运算的区别：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算术运算是两个数的运算，低位运算结果对高位运算产生影响；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逻辑运算是按位进行运算，低位运算结果对高位运算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产生影响；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1" indent="-342900" algn="just" defTabSz="914400" rtl="0" eaLnBrk="0" fontAlgn="base" latinLnBrk="0" hangingPunc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666699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门的封锁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2" indent="-342900" algn="just" defTabSz="914400" rtl="0" eaLnBrk="0" fontAlgn="base" latinLnBrk="0" hangingPunc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666699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与门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的封锁：当多个输入中只要有一个输入为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，输出必然为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。此时称该与门被封锁了。</a:t>
            </a: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marR="0" lvl="2" indent="-342900" algn="just" defTabSz="914400" rtl="0" eaLnBrk="0" fontAlgn="base" latinLnBrk="0" hangingPunc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666699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或门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的封锁：当多隔输入中只要有 一个输入为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，输入必然为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。此时称该或门被封锁了。</a:t>
            </a:r>
          </a:p>
        </p:txBody>
      </p:sp>
      <p:cxnSp>
        <p:nvCxnSpPr>
          <p:cNvPr id="68" name="直接箭头连接符 67"/>
          <p:cNvCxnSpPr/>
          <p:nvPr/>
        </p:nvCxnSpPr>
        <p:spPr>
          <a:xfrm>
            <a:off x="8361709" y="4769929"/>
            <a:ext cx="0" cy="723806"/>
          </a:xfrm>
          <a:prstGeom prst="straightConnector1">
            <a:avLst/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24"/>
          <p:cNvSpPr txBox="1"/>
          <p:nvPr/>
        </p:nvSpPr>
        <p:spPr>
          <a:xfrm>
            <a:off x="7929661" y="5493735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华文中宋" pitchFamily="2" charset="-122"/>
                <a:ea typeface="华文中宋" pitchFamily="2" charset="-122"/>
              </a:rPr>
              <a:t>1</a:t>
            </a:r>
            <a:endParaRPr lang="zh-CN" altLang="en-US" sz="2000" b="1" dirty="0">
              <a:latin typeface="华文中宋" pitchFamily="2" charset="-122"/>
              <a:ea typeface="华文中宋" pitchFamily="2" charset="-122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10377933" y="4769929"/>
            <a:ext cx="0" cy="723806"/>
          </a:xfrm>
          <a:prstGeom prst="straightConnector1">
            <a:avLst/>
          </a:prstGeom>
          <a:ln w="222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24"/>
          <p:cNvSpPr txBox="1"/>
          <p:nvPr/>
        </p:nvSpPr>
        <p:spPr>
          <a:xfrm>
            <a:off x="9945885" y="5493735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华文中宋" pitchFamily="2" charset="-122"/>
                <a:ea typeface="华文中宋" pitchFamily="2" charset="-122"/>
              </a:rPr>
              <a:t>1</a:t>
            </a:r>
            <a:endParaRPr lang="zh-CN" altLang="en-US" sz="2000" b="1" dirty="0">
              <a:latin typeface="华文中宋" pitchFamily="2" charset="-122"/>
              <a:ea typeface="华文中宋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1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逻辑电路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20" name="内容占位符 2"/>
          <p:cNvSpPr txBox="1">
            <a:spLocks/>
          </p:cNvSpPr>
          <p:nvPr/>
        </p:nvSpPr>
        <p:spPr>
          <a:xfrm>
            <a:off x="1250066" y="824057"/>
            <a:ext cx="10347767" cy="514531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以二进制为原理，由各种逻辑门构成，实现数字信号逻辑运算和操作的电路。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组合逻辑电路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任意时刻的输出仅仅取决于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该时刻的输入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，与电路原来的状态无关（没有记忆功能）。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时序逻辑电路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任意时刻的输出不仅取决于当时的输入信号，还与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以前的输入有关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（有记忆功能）。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143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548842" y="122394"/>
            <a:ext cx="1639881" cy="1570009"/>
            <a:chOff x="548842" y="122394"/>
            <a:chExt cx="2484000" cy="2484000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548842" y="122394"/>
              <a:ext cx="2484000" cy="2484000"/>
              <a:chOff x="836778" y="1675054"/>
              <a:chExt cx="2004782" cy="2673043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836778" y="1675054"/>
                <a:ext cx="2004782" cy="267304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1034165" y="1914547"/>
                <a:ext cx="1631179" cy="2174905"/>
                <a:chOff x="3739822" y="2440887"/>
                <a:chExt cx="1970936" cy="1970936"/>
              </a:xfrm>
            </p:grpSpPr>
            <p:sp>
              <p:nvSpPr>
                <p:cNvPr id="69" name="圆角矩形 68"/>
                <p:cNvSpPr/>
                <p:nvPr/>
              </p:nvSpPr>
              <p:spPr>
                <a:xfrm>
                  <a:off x="3739822" y="2440887"/>
                  <a:ext cx="1970936" cy="197093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bg1"/>
                    </a:gs>
                    <a:gs pos="0">
                      <a:srgbClr val="B8BBBC"/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70" name="椭圆 69"/>
                <p:cNvSpPr>
                  <a:spLocks noChangeAspect="1"/>
                </p:cNvSpPr>
                <p:nvPr/>
              </p:nvSpPr>
              <p:spPr>
                <a:xfrm>
                  <a:off x="3837054" y="2549460"/>
                  <a:ext cx="1776466" cy="1776466"/>
                </a:xfrm>
                <a:prstGeom prst="ellipse">
                  <a:avLst/>
                </a:prstGeom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1026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83" r="87582"/>
            <a:stretch/>
          </p:blipFill>
          <p:spPr bwMode="auto">
            <a:xfrm>
              <a:off x="1033244" y="581509"/>
              <a:ext cx="1603696" cy="156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直角三角形 1"/>
          <p:cNvSpPr/>
          <p:nvPr/>
        </p:nvSpPr>
        <p:spPr>
          <a:xfrm rot="5400000">
            <a:off x="-60590" y="60590"/>
            <a:ext cx="1240245" cy="1119065"/>
          </a:xfrm>
          <a:prstGeom prst="rtTriangle">
            <a:avLst/>
          </a:prstGeom>
          <a:gradFill flip="none" rotWithShape="1">
            <a:gsLst>
              <a:gs pos="0">
                <a:srgbClr val="DD0012"/>
              </a:gs>
              <a:gs pos="100000">
                <a:srgbClr val="85000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直角三角形 38"/>
          <p:cNvSpPr/>
          <p:nvPr/>
        </p:nvSpPr>
        <p:spPr>
          <a:xfrm rot="16200000">
            <a:off x="11012345" y="5678345"/>
            <a:ext cx="1240245" cy="1119065"/>
          </a:xfrm>
          <a:prstGeom prst="rtTriangle">
            <a:avLst/>
          </a:prstGeom>
          <a:gradFill flip="none" rotWithShape="1">
            <a:gsLst>
              <a:gs pos="0">
                <a:srgbClr val="DD0012"/>
              </a:gs>
              <a:gs pos="100000">
                <a:srgbClr val="85000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7" name="组合 126"/>
          <p:cNvGrpSpPr/>
          <p:nvPr/>
        </p:nvGrpSpPr>
        <p:grpSpPr>
          <a:xfrm>
            <a:off x="4867569" y="2609696"/>
            <a:ext cx="6018846" cy="541020"/>
            <a:chOff x="4597712" y="1584494"/>
            <a:chExt cx="5699829" cy="511214"/>
          </a:xfrm>
        </p:grpSpPr>
        <p:sp>
          <p:nvSpPr>
            <p:cNvPr id="128" name="Freeform 5"/>
            <p:cNvSpPr>
              <a:spLocks/>
            </p:cNvSpPr>
            <p:nvPr/>
          </p:nvSpPr>
          <p:spPr bwMode="auto">
            <a:xfrm>
              <a:off x="4597712" y="1584494"/>
              <a:ext cx="5699829" cy="511214"/>
            </a:xfrm>
            <a:custGeom>
              <a:avLst/>
              <a:gdLst>
                <a:gd name="T0" fmla="*/ 12255 w 12769"/>
                <a:gd name="T1" fmla="*/ 31 h 1159"/>
                <a:gd name="T2" fmla="*/ 12727 w 12769"/>
                <a:gd name="T3" fmla="*/ 503 h 1159"/>
                <a:gd name="T4" fmla="*/ 12727 w 12769"/>
                <a:gd name="T5" fmla="*/ 656 h 1159"/>
                <a:gd name="T6" fmla="*/ 12255 w 12769"/>
                <a:gd name="T7" fmla="*/ 1128 h 1159"/>
                <a:gd name="T8" fmla="*/ 12180 w 12769"/>
                <a:gd name="T9" fmla="*/ 1159 h 1159"/>
                <a:gd name="T10" fmla="*/ 591 w 12769"/>
                <a:gd name="T11" fmla="*/ 1159 h 1159"/>
                <a:gd name="T12" fmla="*/ 514 w 12769"/>
                <a:gd name="T13" fmla="*/ 1128 h 1159"/>
                <a:gd name="T14" fmla="*/ 42 w 12769"/>
                <a:gd name="T15" fmla="*/ 656 h 1159"/>
                <a:gd name="T16" fmla="*/ 42 w 12769"/>
                <a:gd name="T17" fmla="*/ 503 h 1159"/>
                <a:gd name="T18" fmla="*/ 514 w 12769"/>
                <a:gd name="T19" fmla="*/ 31 h 1159"/>
                <a:gd name="T20" fmla="*/ 591 w 12769"/>
                <a:gd name="T21" fmla="*/ 0 h 1159"/>
                <a:gd name="T22" fmla="*/ 12178 w 12769"/>
                <a:gd name="T23" fmla="*/ 0 h 1159"/>
                <a:gd name="T24" fmla="*/ 12255 w 12769"/>
                <a:gd name="T25" fmla="*/ 31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69" h="1159">
                  <a:moveTo>
                    <a:pt x="12255" y="31"/>
                  </a:moveTo>
                  <a:lnTo>
                    <a:pt x="12727" y="503"/>
                  </a:lnTo>
                  <a:cubicBezTo>
                    <a:pt x="12769" y="545"/>
                    <a:pt x="12769" y="614"/>
                    <a:pt x="12727" y="656"/>
                  </a:cubicBezTo>
                  <a:lnTo>
                    <a:pt x="12255" y="1128"/>
                  </a:lnTo>
                  <a:cubicBezTo>
                    <a:pt x="12235" y="1148"/>
                    <a:pt x="12208" y="1159"/>
                    <a:pt x="12180" y="1159"/>
                  </a:cubicBezTo>
                  <a:lnTo>
                    <a:pt x="591" y="1159"/>
                  </a:lnTo>
                  <a:cubicBezTo>
                    <a:pt x="563" y="1159"/>
                    <a:pt x="535" y="1149"/>
                    <a:pt x="514" y="1128"/>
                  </a:cubicBezTo>
                  <a:lnTo>
                    <a:pt x="42" y="656"/>
                  </a:lnTo>
                  <a:cubicBezTo>
                    <a:pt x="0" y="614"/>
                    <a:pt x="0" y="545"/>
                    <a:pt x="42" y="503"/>
                  </a:cubicBezTo>
                  <a:lnTo>
                    <a:pt x="514" y="31"/>
                  </a:lnTo>
                  <a:cubicBezTo>
                    <a:pt x="535" y="10"/>
                    <a:pt x="563" y="0"/>
                    <a:pt x="591" y="0"/>
                  </a:cubicBezTo>
                  <a:lnTo>
                    <a:pt x="12178" y="0"/>
                  </a:lnTo>
                  <a:cubicBezTo>
                    <a:pt x="12207" y="0"/>
                    <a:pt x="12235" y="11"/>
                    <a:pt x="12255" y="31"/>
                  </a:cubicBezTo>
                  <a:close/>
                </a:path>
              </a:pathLst>
            </a:custGeom>
            <a:solidFill>
              <a:srgbClr val="7B1B1B"/>
            </a:solidFill>
            <a:ln w="1270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110754" tIns="55377" rIns="110754" bIns="553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9" name="TextBox 4"/>
            <p:cNvSpPr txBox="1"/>
            <p:nvPr/>
          </p:nvSpPr>
          <p:spPr>
            <a:xfrm>
              <a:off x="5533483" y="1665608"/>
              <a:ext cx="3942817" cy="3635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500" b="1" dirty="0">
                  <a:solidFill>
                    <a:schemeClr val="bg1">
                      <a:lumMod val="95000"/>
                    </a:schemeClr>
                  </a:solidFill>
                </a:rPr>
                <a:t>逻辑代数基础</a:t>
              </a:r>
            </a:p>
          </p:txBody>
        </p:sp>
        <p:sp>
          <p:nvSpPr>
            <p:cNvPr id="130" name="Freeform 6"/>
            <p:cNvSpPr>
              <a:spLocks/>
            </p:cNvSpPr>
            <p:nvPr/>
          </p:nvSpPr>
          <p:spPr bwMode="auto">
            <a:xfrm>
              <a:off x="4645597" y="1629495"/>
              <a:ext cx="456082" cy="421211"/>
            </a:xfrm>
            <a:custGeom>
              <a:avLst/>
              <a:gdLst>
                <a:gd name="T0" fmla="*/ 563 w 956"/>
                <a:gd name="T1" fmla="*/ 46 h 956"/>
                <a:gd name="T2" fmla="*/ 910 w 956"/>
                <a:gd name="T3" fmla="*/ 393 h 956"/>
                <a:gd name="T4" fmla="*/ 910 w 956"/>
                <a:gd name="T5" fmla="*/ 563 h 956"/>
                <a:gd name="T6" fmla="*/ 563 w 956"/>
                <a:gd name="T7" fmla="*/ 909 h 956"/>
                <a:gd name="T8" fmla="*/ 393 w 956"/>
                <a:gd name="T9" fmla="*/ 909 h 956"/>
                <a:gd name="T10" fmla="*/ 47 w 956"/>
                <a:gd name="T11" fmla="*/ 563 h 956"/>
                <a:gd name="T12" fmla="*/ 47 w 956"/>
                <a:gd name="T13" fmla="*/ 393 h 956"/>
                <a:gd name="T14" fmla="*/ 393 w 956"/>
                <a:gd name="T15" fmla="*/ 46 h 956"/>
                <a:gd name="T16" fmla="*/ 563 w 956"/>
                <a:gd name="T17" fmla="*/ 4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6" h="956">
                  <a:moveTo>
                    <a:pt x="563" y="46"/>
                  </a:moveTo>
                  <a:lnTo>
                    <a:pt x="910" y="393"/>
                  </a:lnTo>
                  <a:cubicBezTo>
                    <a:pt x="956" y="439"/>
                    <a:pt x="956" y="516"/>
                    <a:pt x="910" y="563"/>
                  </a:cubicBezTo>
                  <a:lnTo>
                    <a:pt x="563" y="909"/>
                  </a:lnTo>
                  <a:cubicBezTo>
                    <a:pt x="517" y="956"/>
                    <a:pt x="440" y="956"/>
                    <a:pt x="393" y="909"/>
                  </a:cubicBezTo>
                  <a:lnTo>
                    <a:pt x="47" y="563"/>
                  </a:lnTo>
                  <a:cubicBezTo>
                    <a:pt x="0" y="516"/>
                    <a:pt x="0" y="439"/>
                    <a:pt x="47" y="393"/>
                  </a:cubicBezTo>
                  <a:lnTo>
                    <a:pt x="393" y="46"/>
                  </a:lnTo>
                  <a:cubicBezTo>
                    <a:pt x="440" y="0"/>
                    <a:pt x="517" y="0"/>
                    <a:pt x="563" y="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10754" tIns="55377" rIns="110754" bIns="553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7"/>
            <p:cNvSpPr txBox="1"/>
            <p:nvPr/>
          </p:nvSpPr>
          <p:spPr>
            <a:xfrm>
              <a:off x="4793852" y="1700506"/>
              <a:ext cx="150682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rgbClr val="9A2222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b="1" dirty="0">
                <a:solidFill>
                  <a:srgbClr val="9A222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KSO_Shape"/>
            <p:cNvSpPr>
              <a:spLocks/>
            </p:cNvSpPr>
            <p:nvPr/>
          </p:nvSpPr>
          <p:spPr bwMode="auto">
            <a:xfrm flipH="1">
              <a:off x="9644013" y="1670048"/>
              <a:ext cx="279089" cy="360384"/>
            </a:xfrm>
            <a:custGeom>
              <a:avLst/>
              <a:gdLst>
                <a:gd name="T0" fmla="*/ 2147483646 w 4228"/>
                <a:gd name="T1" fmla="*/ 2147483646 h 5910"/>
                <a:gd name="T2" fmla="*/ 2147483646 w 4228"/>
                <a:gd name="T3" fmla="*/ 2147483646 h 5910"/>
                <a:gd name="T4" fmla="*/ 2147483646 w 4228"/>
                <a:gd name="T5" fmla="*/ 2147483646 h 5910"/>
                <a:gd name="T6" fmla="*/ 2147483646 w 4228"/>
                <a:gd name="T7" fmla="*/ 2147483646 h 5910"/>
                <a:gd name="T8" fmla="*/ 2147483646 w 4228"/>
                <a:gd name="T9" fmla="*/ 736754076 h 5910"/>
                <a:gd name="T10" fmla="*/ 2147483646 w 4228"/>
                <a:gd name="T11" fmla="*/ 468900117 h 5910"/>
                <a:gd name="T12" fmla="*/ 2147483646 w 4228"/>
                <a:gd name="T13" fmla="*/ 2147483646 h 5910"/>
                <a:gd name="T14" fmla="*/ 2147483646 w 4228"/>
                <a:gd name="T15" fmla="*/ 2147483646 h 5910"/>
                <a:gd name="T16" fmla="*/ 769768890 w 4228"/>
                <a:gd name="T17" fmla="*/ 2147483646 h 5910"/>
                <a:gd name="T18" fmla="*/ 502005176 w 4228"/>
                <a:gd name="T19" fmla="*/ 2147483646 h 5910"/>
                <a:gd name="T20" fmla="*/ 2147483646 w 4228"/>
                <a:gd name="T21" fmla="*/ 2147483646 h 5910"/>
                <a:gd name="T22" fmla="*/ 2147483646 w 4228"/>
                <a:gd name="T23" fmla="*/ 2147483646 h 5910"/>
                <a:gd name="T24" fmla="*/ 2147483646 w 4228"/>
                <a:gd name="T25" fmla="*/ 2147483646 h 5910"/>
                <a:gd name="T26" fmla="*/ 2147483646 w 4228"/>
                <a:gd name="T27" fmla="*/ 2147483646 h 5910"/>
                <a:gd name="T28" fmla="*/ 2147483646 w 4228"/>
                <a:gd name="T29" fmla="*/ 2147483646 h 5910"/>
                <a:gd name="T30" fmla="*/ 2147483646 w 4228"/>
                <a:gd name="T31" fmla="*/ 2147483646 h 5910"/>
                <a:gd name="T32" fmla="*/ 2147483646 w 4228"/>
                <a:gd name="T33" fmla="*/ 2147483646 h 5910"/>
                <a:gd name="T34" fmla="*/ 2147483646 w 4228"/>
                <a:gd name="T35" fmla="*/ 2147483646 h 5910"/>
                <a:gd name="T36" fmla="*/ 2147483646 w 4228"/>
                <a:gd name="T37" fmla="*/ 2147483646 h 5910"/>
                <a:gd name="T38" fmla="*/ 2147483646 w 4228"/>
                <a:gd name="T39" fmla="*/ 2147483646 h 5910"/>
                <a:gd name="T40" fmla="*/ 2147483646 w 4228"/>
                <a:gd name="T41" fmla="*/ 2147483646 h 5910"/>
                <a:gd name="T42" fmla="*/ 2147483646 w 4228"/>
                <a:gd name="T43" fmla="*/ 2147483646 h 5910"/>
                <a:gd name="T44" fmla="*/ 2147483646 w 4228"/>
                <a:gd name="T45" fmla="*/ 2147483646 h 5910"/>
                <a:gd name="T46" fmla="*/ 2147483646 w 4228"/>
                <a:gd name="T47" fmla="*/ 2147483646 h 5910"/>
                <a:gd name="T48" fmla="*/ 2147483646 w 4228"/>
                <a:gd name="T49" fmla="*/ 2147483646 h 5910"/>
                <a:gd name="T50" fmla="*/ 2147483646 w 4228"/>
                <a:gd name="T51" fmla="*/ 2147483646 h 5910"/>
                <a:gd name="T52" fmla="*/ 2147483646 w 4228"/>
                <a:gd name="T53" fmla="*/ 2147483646 h 5910"/>
                <a:gd name="T54" fmla="*/ 2147483646 w 4228"/>
                <a:gd name="T55" fmla="*/ 2147483646 h 5910"/>
                <a:gd name="T56" fmla="*/ 2147483646 w 4228"/>
                <a:gd name="T57" fmla="*/ 2147483646 h 5910"/>
                <a:gd name="T58" fmla="*/ 2147483646 w 4228"/>
                <a:gd name="T59" fmla="*/ 2147483646 h 5910"/>
                <a:gd name="T60" fmla="*/ 2147483646 w 4228"/>
                <a:gd name="T61" fmla="*/ 2147483646 h 5910"/>
                <a:gd name="T62" fmla="*/ 2147483646 w 4228"/>
                <a:gd name="T63" fmla="*/ 2147483646 h 5910"/>
                <a:gd name="T64" fmla="*/ 2147483646 w 4228"/>
                <a:gd name="T65" fmla="*/ 2147483646 h 5910"/>
                <a:gd name="T66" fmla="*/ 2147483646 w 4228"/>
                <a:gd name="T67" fmla="*/ 2147483646 h 5910"/>
                <a:gd name="T68" fmla="*/ 2147483646 w 4228"/>
                <a:gd name="T69" fmla="*/ 2147483646 h 5910"/>
                <a:gd name="T70" fmla="*/ 2147483646 w 4228"/>
                <a:gd name="T71" fmla="*/ 2147483646 h 5910"/>
                <a:gd name="T72" fmla="*/ 2147483646 w 4228"/>
                <a:gd name="T73" fmla="*/ 2147483646 h 5910"/>
                <a:gd name="T74" fmla="*/ 2147483646 w 4228"/>
                <a:gd name="T75" fmla="*/ 2147483646 h 5910"/>
                <a:gd name="T76" fmla="*/ 2147483646 w 4228"/>
                <a:gd name="T77" fmla="*/ 2147483646 h 5910"/>
                <a:gd name="T78" fmla="*/ 2147483646 w 4228"/>
                <a:gd name="T79" fmla="*/ 2147483646 h 5910"/>
                <a:gd name="T80" fmla="*/ 2147483646 w 4228"/>
                <a:gd name="T81" fmla="*/ 2147483646 h 5910"/>
                <a:gd name="T82" fmla="*/ 2147483646 w 4228"/>
                <a:gd name="T83" fmla="*/ 2147483646 h 5910"/>
                <a:gd name="T84" fmla="*/ 2147483646 w 4228"/>
                <a:gd name="T85" fmla="*/ 2147483646 h 5910"/>
                <a:gd name="T86" fmla="*/ 2147483646 w 4228"/>
                <a:gd name="T87" fmla="*/ 2147483646 h 5910"/>
                <a:gd name="T88" fmla="*/ 2147483646 w 4228"/>
                <a:gd name="T89" fmla="*/ 2147483646 h 5910"/>
                <a:gd name="T90" fmla="*/ 2147483646 w 4228"/>
                <a:gd name="T91" fmla="*/ 2147483646 h 5910"/>
                <a:gd name="T92" fmla="*/ 2147483646 w 4228"/>
                <a:gd name="T93" fmla="*/ 2147483646 h 5910"/>
                <a:gd name="T94" fmla="*/ 2147483646 w 4228"/>
                <a:gd name="T95" fmla="*/ 2147483646 h 5910"/>
                <a:gd name="T96" fmla="*/ 2147483646 w 4228"/>
                <a:gd name="T97" fmla="*/ 2147483646 h 5910"/>
                <a:gd name="T98" fmla="*/ 2147483646 w 4228"/>
                <a:gd name="T99" fmla="*/ 2147483646 h 5910"/>
                <a:gd name="T100" fmla="*/ 2147483646 w 4228"/>
                <a:gd name="T101" fmla="*/ 2147483646 h 5910"/>
                <a:gd name="T102" fmla="*/ 2147483646 w 4228"/>
                <a:gd name="T103" fmla="*/ 2147483646 h 5910"/>
                <a:gd name="T104" fmla="*/ 2147483646 w 4228"/>
                <a:gd name="T105" fmla="*/ 2147483646 h 5910"/>
                <a:gd name="T106" fmla="*/ 2147483646 w 4228"/>
                <a:gd name="T107" fmla="*/ 2147483646 h 5910"/>
                <a:gd name="T108" fmla="*/ 2147483646 w 4228"/>
                <a:gd name="T109" fmla="*/ 2147483646 h 5910"/>
                <a:gd name="T110" fmla="*/ 2147483646 w 4228"/>
                <a:gd name="T111" fmla="*/ 2147483646 h 5910"/>
                <a:gd name="T112" fmla="*/ 2147483646 w 4228"/>
                <a:gd name="T113" fmla="*/ 2147483646 h 5910"/>
                <a:gd name="T114" fmla="*/ 2147483646 w 4228"/>
                <a:gd name="T115" fmla="*/ 2147483646 h 5910"/>
                <a:gd name="T116" fmla="*/ 2147483646 w 4228"/>
                <a:gd name="T117" fmla="*/ 2147483646 h 5910"/>
                <a:gd name="T118" fmla="*/ 2147483646 w 4228"/>
                <a:gd name="T119" fmla="*/ 2147483646 h 5910"/>
                <a:gd name="T120" fmla="*/ 2147483646 w 4228"/>
                <a:gd name="T121" fmla="*/ 2147483646 h 591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28" h="5910">
                  <a:moveTo>
                    <a:pt x="3998" y="2785"/>
                  </a:moveTo>
                  <a:lnTo>
                    <a:pt x="3815" y="2602"/>
                  </a:lnTo>
                  <a:lnTo>
                    <a:pt x="2840" y="1627"/>
                  </a:lnTo>
                  <a:lnTo>
                    <a:pt x="3127" y="1341"/>
                  </a:lnTo>
                  <a:lnTo>
                    <a:pt x="3155" y="1312"/>
                  </a:lnTo>
                  <a:lnTo>
                    <a:pt x="3181" y="1282"/>
                  </a:lnTo>
                  <a:lnTo>
                    <a:pt x="3205" y="1251"/>
                  </a:lnTo>
                  <a:lnTo>
                    <a:pt x="3227" y="1219"/>
                  </a:lnTo>
                  <a:lnTo>
                    <a:pt x="3247" y="1185"/>
                  </a:lnTo>
                  <a:lnTo>
                    <a:pt x="3266" y="1151"/>
                  </a:lnTo>
                  <a:lnTo>
                    <a:pt x="3284" y="1116"/>
                  </a:lnTo>
                  <a:lnTo>
                    <a:pt x="3299" y="1081"/>
                  </a:lnTo>
                  <a:lnTo>
                    <a:pt x="3313" y="1046"/>
                  </a:lnTo>
                  <a:lnTo>
                    <a:pt x="3324" y="1009"/>
                  </a:lnTo>
                  <a:lnTo>
                    <a:pt x="3335" y="972"/>
                  </a:lnTo>
                  <a:lnTo>
                    <a:pt x="3342" y="935"/>
                  </a:lnTo>
                  <a:lnTo>
                    <a:pt x="3349" y="898"/>
                  </a:lnTo>
                  <a:lnTo>
                    <a:pt x="3353" y="861"/>
                  </a:lnTo>
                  <a:lnTo>
                    <a:pt x="3356" y="823"/>
                  </a:lnTo>
                  <a:lnTo>
                    <a:pt x="3357" y="786"/>
                  </a:lnTo>
                  <a:lnTo>
                    <a:pt x="3356" y="748"/>
                  </a:lnTo>
                  <a:lnTo>
                    <a:pt x="3353" y="710"/>
                  </a:lnTo>
                  <a:lnTo>
                    <a:pt x="3349" y="673"/>
                  </a:lnTo>
                  <a:lnTo>
                    <a:pt x="3342" y="635"/>
                  </a:lnTo>
                  <a:lnTo>
                    <a:pt x="3335" y="598"/>
                  </a:lnTo>
                  <a:lnTo>
                    <a:pt x="3324" y="562"/>
                  </a:lnTo>
                  <a:lnTo>
                    <a:pt x="3313" y="526"/>
                  </a:lnTo>
                  <a:lnTo>
                    <a:pt x="3299" y="489"/>
                  </a:lnTo>
                  <a:lnTo>
                    <a:pt x="3284" y="455"/>
                  </a:lnTo>
                  <a:lnTo>
                    <a:pt x="3266" y="420"/>
                  </a:lnTo>
                  <a:lnTo>
                    <a:pt x="3247" y="385"/>
                  </a:lnTo>
                  <a:lnTo>
                    <a:pt x="3227" y="353"/>
                  </a:lnTo>
                  <a:lnTo>
                    <a:pt x="3205" y="321"/>
                  </a:lnTo>
                  <a:lnTo>
                    <a:pt x="3181" y="290"/>
                  </a:lnTo>
                  <a:lnTo>
                    <a:pt x="3155" y="258"/>
                  </a:lnTo>
                  <a:lnTo>
                    <a:pt x="3127" y="229"/>
                  </a:lnTo>
                  <a:lnTo>
                    <a:pt x="3097" y="201"/>
                  </a:lnTo>
                  <a:lnTo>
                    <a:pt x="3067" y="176"/>
                  </a:lnTo>
                  <a:lnTo>
                    <a:pt x="3036" y="151"/>
                  </a:lnTo>
                  <a:lnTo>
                    <a:pt x="3003" y="129"/>
                  </a:lnTo>
                  <a:lnTo>
                    <a:pt x="2970" y="108"/>
                  </a:lnTo>
                  <a:lnTo>
                    <a:pt x="2936" y="89"/>
                  </a:lnTo>
                  <a:lnTo>
                    <a:pt x="2902" y="72"/>
                  </a:lnTo>
                  <a:lnTo>
                    <a:pt x="2866" y="56"/>
                  </a:lnTo>
                  <a:lnTo>
                    <a:pt x="2830" y="43"/>
                  </a:lnTo>
                  <a:lnTo>
                    <a:pt x="2795" y="32"/>
                  </a:lnTo>
                  <a:lnTo>
                    <a:pt x="2758" y="22"/>
                  </a:lnTo>
                  <a:lnTo>
                    <a:pt x="2720" y="14"/>
                  </a:lnTo>
                  <a:lnTo>
                    <a:pt x="2683" y="7"/>
                  </a:lnTo>
                  <a:lnTo>
                    <a:pt x="2645" y="3"/>
                  </a:lnTo>
                  <a:lnTo>
                    <a:pt x="2608" y="0"/>
                  </a:lnTo>
                  <a:lnTo>
                    <a:pt x="2570" y="0"/>
                  </a:lnTo>
                  <a:lnTo>
                    <a:pt x="2532" y="0"/>
                  </a:lnTo>
                  <a:lnTo>
                    <a:pt x="2496" y="3"/>
                  </a:lnTo>
                  <a:lnTo>
                    <a:pt x="2458" y="7"/>
                  </a:lnTo>
                  <a:lnTo>
                    <a:pt x="2421" y="14"/>
                  </a:lnTo>
                  <a:lnTo>
                    <a:pt x="2383" y="22"/>
                  </a:lnTo>
                  <a:lnTo>
                    <a:pt x="2346" y="32"/>
                  </a:lnTo>
                  <a:lnTo>
                    <a:pt x="2310" y="43"/>
                  </a:lnTo>
                  <a:lnTo>
                    <a:pt x="2275" y="56"/>
                  </a:lnTo>
                  <a:lnTo>
                    <a:pt x="2239" y="72"/>
                  </a:lnTo>
                  <a:lnTo>
                    <a:pt x="2205" y="89"/>
                  </a:lnTo>
                  <a:lnTo>
                    <a:pt x="2171" y="108"/>
                  </a:lnTo>
                  <a:lnTo>
                    <a:pt x="2138" y="129"/>
                  </a:lnTo>
                  <a:lnTo>
                    <a:pt x="2105" y="151"/>
                  </a:lnTo>
                  <a:lnTo>
                    <a:pt x="2074" y="176"/>
                  </a:lnTo>
                  <a:lnTo>
                    <a:pt x="2044" y="201"/>
                  </a:lnTo>
                  <a:lnTo>
                    <a:pt x="2015" y="229"/>
                  </a:lnTo>
                  <a:lnTo>
                    <a:pt x="301" y="1950"/>
                  </a:lnTo>
                  <a:lnTo>
                    <a:pt x="284" y="1965"/>
                  </a:lnTo>
                  <a:lnTo>
                    <a:pt x="266" y="1980"/>
                  </a:lnTo>
                  <a:lnTo>
                    <a:pt x="248" y="1996"/>
                  </a:lnTo>
                  <a:lnTo>
                    <a:pt x="231" y="2013"/>
                  </a:lnTo>
                  <a:lnTo>
                    <a:pt x="203" y="2042"/>
                  </a:lnTo>
                  <a:lnTo>
                    <a:pt x="177" y="2072"/>
                  </a:lnTo>
                  <a:lnTo>
                    <a:pt x="153" y="2104"/>
                  </a:lnTo>
                  <a:lnTo>
                    <a:pt x="131" y="2135"/>
                  </a:lnTo>
                  <a:lnTo>
                    <a:pt x="110" y="2169"/>
                  </a:lnTo>
                  <a:lnTo>
                    <a:pt x="91" y="2203"/>
                  </a:lnTo>
                  <a:lnTo>
                    <a:pt x="74" y="2238"/>
                  </a:lnTo>
                  <a:lnTo>
                    <a:pt x="58" y="2273"/>
                  </a:lnTo>
                  <a:lnTo>
                    <a:pt x="45" y="2308"/>
                  </a:lnTo>
                  <a:lnTo>
                    <a:pt x="33" y="2345"/>
                  </a:lnTo>
                  <a:lnTo>
                    <a:pt x="23" y="2382"/>
                  </a:lnTo>
                  <a:lnTo>
                    <a:pt x="15" y="2419"/>
                  </a:lnTo>
                  <a:lnTo>
                    <a:pt x="9" y="2456"/>
                  </a:lnTo>
                  <a:lnTo>
                    <a:pt x="5" y="2493"/>
                  </a:lnTo>
                  <a:lnTo>
                    <a:pt x="1" y="2531"/>
                  </a:lnTo>
                  <a:lnTo>
                    <a:pt x="0" y="2569"/>
                  </a:lnTo>
                  <a:lnTo>
                    <a:pt x="1" y="2606"/>
                  </a:lnTo>
                  <a:lnTo>
                    <a:pt x="5" y="2644"/>
                  </a:lnTo>
                  <a:lnTo>
                    <a:pt x="9" y="2681"/>
                  </a:lnTo>
                  <a:lnTo>
                    <a:pt x="15" y="2719"/>
                  </a:lnTo>
                  <a:lnTo>
                    <a:pt x="23" y="2756"/>
                  </a:lnTo>
                  <a:lnTo>
                    <a:pt x="33" y="2792"/>
                  </a:lnTo>
                  <a:lnTo>
                    <a:pt x="45" y="2829"/>
                  </a:lnTo>
                  <a:lnTo>
                    <a:pt x="58" y="2865"/>
                  </a:lnTo>
                  <a:lnTo>
                    <a:pt x="74" y="2899"/>
                  </a:lnTo>
                  <a:lnTo>
                    <a:pt x="91" y="2934"/>
                  </a:lnTo>
                  <a:lnTo>
                    <a:pt x="110" y="2969"/>
                  </a:lnTo>
                  <a:lnTo>
                    <a:pt x="131" y="3001"/>
                  </a:lnTo>
                  <a:lnTo>
                    <a:pt x="153" y="3033"/>
                  </a:lnTo>
                  <a:lnTo>
                    <a:pt x="177" y="3065"/>
                  </a:lnTo>
                  <a:lnTo>
                    <a:pt x="203" y="3096"/>
                  </a:lnTo>
                  <a:lnTo>
                    <a:pt x="231" y="3125"/>
                  </a:lnTo>
                  <a:lnTo>
                    <a:pt x="1388" y="4281"/>
                  </a:lnTo>
                  <a:lnTo>
                    <a:pt x="1102" y="4567"/>
                  </a:lnTo>
                  <a:lnTo>
                    <a:pt x="1075" y="4597"/>
                  </a:lnTo>
                  <a:lnTo>
                    <a:pt x="1048" y="4627"/>
                  </a:lnTo>
                  <a:lnTo>
                    <a:pt x="1024" y="4658"/>
                  </a:lnTo>
                  <a:lnTo>
                    <a:pt x="1001" y="4691"/>
                  </a:lnTo>
                  <a:lnTo>
                    <a:pt x="981" y="4724"/>
                  </a:lnTo>
                  <a:lnTo>
                    <a:pt x="962" y="4758"/>
                  </a:lnTo>
                  <a:lnTo>
                    <a:pt x="945" y="4792"/>
                  </a:lnTo>
                  <a:lnTo>
                    <a:pt x="930" y="4828"/>
                  </a:lnTo>
                  <a:lnTo>
                    <a:pt x="916" y="4864"/>
                  </a:lnTo>
                  <a:lnTo>
                    <a:pt x="904" y="4899"/>
                  </a:lnTo>
                  <a:lnTo>
                    <a:pt x="894" y="4936"/>
                  </a:lnTo>
                  <a:lnTo>
                    <a:pt x="886" y="4973"/>
                  </a:lnTo>
                  <a:lnTo>
                    <a:pt x="879" y="5011"/>
                  </a:lnTo>
                  <a:lnTo>
                    <a:pt x="875" y="5048"/>
                  </a:lnTo>
                  <a:lnTo>
                    <a:pt x="873" y="5086"/>
                  </a:lnTo>
                  <a:lnTo>
                    <a:pt x="872" y="5123"/>
                  </a:lnTo>
                  <a:lnTo>
                    <a:pt x="873" y="5161"/>
                  </a:lnTo>
                  <a:lnTo>
                    <a:pt x="875" y="5198"/>
                  </a:lnTo>
                  <a:lnTo>
                    <a:pt x="880" y="5236"/>
                  </a:lnTo>
                  <a:lnTo>
                    <a:pt x="886" y="5273"/>
                  </a:lnTo>
                  <a:lnTo>
                    <a:pt x="894" y="5311"/>
                  </a:lnTo>
                  <a:lnTo>
                    <a:pt x="904" y="5347"/>
                  </a:lnTo>
                  <a:lnTo>
                    <a:pt x="916" y="5383"/>
                  </a:lnTo>
                  <a:lnTo>
                    <a:pt x="930" y="5419"/>
                  </a:lnTo>
                  <a:lnTo>
                    <a:pt x="945" y="5455"/>
                  </a:lnTo>
                  <a:lnTo>
                    <a:pt x="962" y="5489"/>
                  </a:lnTo>
                  <a:lnTo>
                    <a:pt x="981" y="5523"/>
                  </a:lnTo>
                  <a:lnTo>
                    <a:pt x="1002" y="5556"/>
                  </a:lnTo>
                  <a:lnTo>
                    <a:pt x="1024" y="5589"/>
                  </a:lnTo>
                  <a:lnTo>
                    <a:pt x="1049" y="5620"/>
                  </a:lnTo>
                  <a:lnTo>
                    <a:pt x="1075" y="5650"/>
                  </a:lnTo>
                  <a:lnTo>
                    <a:pt x="1102" y="5679"/>
                  </a:lnTo>
                  <a:lnTo>
                    <a:pt x="1131" y="5707"/>
                  </a:lnTo>
                  <a:lnTo>
                    <a:pt x="1162" y="5734"/>
                  </a:lnTo>
                  <a:lnTo>
                    <a:pt x="1193" y="5757"/>
                  </a:lnTo>
                  <a:lnTo>
                    <a:pt x="1225" y="5779"/>
                  </a:lnTo>
                  <a:lnTo>
                    <a:pt x="1259" y="5800"/>
                  </a:lnTo>
                  <a:lnTo>
                    <a:pt x="1292" y="5819"/>
                  </a:lnTo>
                  <a:lnTo>
                    <a:pt x="1327" y="5836"/>
                  </a:lnTo>
                  <a:lnTo>
                    <a:pt x="1362" y="5852"/>
                  </a:lnTo>
                  <a:lnTo>
                    <a:pt x="1398" y="5865"/>
                  </a:lnTo>
                  <a:lnTo>
                    <a:pt x="1434" y="5877"/>
                  </a:lnTo>
                  <a:lnTo>
                    <a:pt x="1471" y="5887"/>
                  </a:lnTo>
                  <a:lnTo>
                    <a:pt x="1507" y="5895"/>
                  </a:lnTo>
                  <a:lnTo>
                    <a:pt x="1545" y="5902"/>
                  </a:lnTo>
                  <a:lnTo>
                    <a:pt x="1582" y="5906"/>
                  </a:lnTo>
                  <a:lnTo>
                    <a:pt x="1620" y="5909"/>
                  </a:lnTo>
                  <a:lnTo>
                    <a:pt x="1658" y="5910"/>
                  </a:lnTo>
                  <a:lnTo>
                    <a:pt x="1696" y="5909"/>
                  </a:lnTo>
                  <a:lnTo>
                    <a:pt x="1734" y="5906"/>
                  </a:lnTo>
                  <a:lnTo>
                    <a:pt x="1771" y="5902"/>
                  </a:lnTo>
                  <a:lnTo>
                    <a:pt x="1809" y="5895"/>
                  </a:lnTo>
                  <a:lnTo>
                    <a:pt x="1845" y="5887"/>
                  </a:lnTo>
                  <a:lnTo>
                    <a:pt x="1882" y="5877"/>
                  </a:lnTo>
                  <a:lnTo>
                    <a:pt x="1918" y="5865"/>
                  </a:lnTo>
                  <a:lnTo>
                    <a:pt x="1954" y="5852"/>
                  </a:lnTo>
                  <a:lnTo>
                    <a:pt x="1989" y="5836"/>
                  </a:lnTo>
                  <a:lnTo>
                    <a:pt x="2024" y="5819"/>
                  </a:lnTo>
                  <a:lnTo>
                    <a:pt x="2057" y="5800"/>
                  </a:lnTo>
                  <a:lnTo>
                    <a:pt x="2091" y="5780"/>
                  </a:lnTo>
                  <a:lnTo>
                    <a:pt x="2123" y="5757"/>
                  </a:lnTo>
                  <a:lnTo>
                    <a:pt x="2154" y="5734"/>
                  </a:lnTo>
                  <a:lnTo>
                    <a:pt x="2184" y="5707"/>
                  </a:lnTo>
                  <a:lnTo>
                    <a:pt x="2215" y="5679"/>
                  </a:lnTo>
                  <a:lnTo>
                    <a:pt x="3998" y="3897"/>
                  </a:lnTo>
                  <a:lnTo>
                    <a:pt x="4026" y="3866"/>
                  </a:lnTo>
                  <a:lnTo>
                    <a:pt x="4052" y="3836"/>
                  </a:lnTo>
                  <a:lnTo>
                    <a:pt x="4076" y="3805"/>
                  </a:lnTo>
                  <a:lnTo>
                    <a:pt x="4099" y="3773"/>
                  </a:lnTo>
                  <a:lnTo>
                    <a:pt x="4119" y="3739"/>
                  </a:lnTo>
                  <a:lnTo>
                    <a:pt x="4138" y="3706"/>
                  </a:lnTo>
                  <a:lnTo>
                    <a:pt x="4156" y="3671"/>
                  </a:lnTo>
                  <a:lnTo>
                    <a:pt x="4170" y="3636"/>
                  </a:lnTo>
                  <a:lnTo>
                    <a:pt x="4185" y="3600"/>
                  </a:lnTo>
                  <a:lnTo>
                    <a:pt x="4196" y="3564"/>
                  </a:lnTo>
                  <a:lnTo>
                    <a:pt x="4206" y="3527"/>
                  </a:lnTo>
                  <a:lnTo>
                    <a:pt x="4214" y="3489"/>
                  </a:lnTo>
                  <a:lnTo>
                    <a:pt x="4220" y="3453"/>
                  </a:lnTo>
                  <a:lnTo>
                    <a:pt x="4225" y="3415"/>
                  </a:lnTo>
                  <a:lnTo>
                    <a:pt x="4227" y="3378"/>
                  </a:lnTo>
                  <a:lnTo>
                    <a:pt x="4228" y="3340"/>
                  </a:lnTo>
                  <a:lnTo>
                    <a:pt x="4227" y="3302"/>
                  </a:lnTo>
                  <a:lnTo>
                    <a:pt x="4225" y="3265"/>
                  </a:lnTo>
                  <a:lnTo>
                    <a:pt x="4220" y="3227"/>
                  </a:lnTo>
                  <a:lnTo>
                    <a:pt x="4214" y="3191"/>
                  </a:lnTo>
                  <a:lnTo>
                    <a:pt x="4206" y="3153"/>
                  </a:lnTo>
                  <a:lnTo>
                    <a:pt x="4196" y="3116"/>
                  </a:lnTo>
                  <a:lnTo>
                    <a:pt x="4185" y="3080"/>
                  </a:lnTo>
                  <a:lnTo>
                    <a:pt x="4170" y="3044"/>
                  </a:lnTo>
                  <a:lnTo>
                    <a:pt x="4156" y="3009"/>
                  </a:lnTo>
                  <a:lnTo>
                    <a:pt x="4138" y="2974"/>
                  </a:lnTo>
                  <a:lnTo>
                    <a:pt x="4119" y="2941"/>
                  </a:lnTo>
                  <a:lnTo>
                    <a:pt x="4099" y="2907"/>
                  </a:lnTo>
                  <a:lnTo>
                    <a:pt x="4076" y="2875"/>
                  </a:lnTo>
                  <a:lnTo>
                    <a:pt x="4052" y="2844"/>
                  </a:lnTo>
                  <a:lnTo>
                    <a:pt x="4026" y="2814"/>
                  </a:lnTo>
                  <a:lnTo>
                    <a:pt x="3998" y="2785"/>
                  </a:lnTo>
                  <a:close/>
                  <a:moveTo>
                    <a:pt x="2285" y="499"/>
                  </a:moveTo>
                  <a:lnTo>
                    <a:pt x="2285" y="499"/>
                  </a:lnTo>
                  <a:lnTo>
                    <a:pt x="2300" y="485"/>
                  </a:lnTo>
                  <a:lnTo>
                    <a:pt x="2316" y="471"/>
                  </a:lnTo>
                  <a:lnTo>
                    <a:pt x="2332" y="459"/>
                  </a:lnTo>
                  <a:lnTo>
                    <a:pt x="2348" y="448"/>
                  </a:lnTo>
                  <a:lnTo>
                    <a:pt x="2365" y="437"/>
                  </a:lnTo>
                  <a:lnTo>
                    <a:pt x="2383" y="428"/>
                  </a:lnTo>
                  <a:lnTo>
                    <a:pt x="2401" y="419"/>
                  </a:lnTo>
                  <a:lnTo>
                    <a:pt x="2419" y="411"/>
                  </a:lnTo>
                  <a:lnTo>
                    <a:pt x="2437" y="404"/>
                  </a:lnTo>
                  <a:lnTo>
                    <a:pt x="2456" y="398"/>
                  </a:lnTo>
                  <a:lnTo>
                    <a:pt x="2474" y="393"/>
                  </a:lnTo>
                  <a:lnTo>
                    <a:pt x="2493" y="389"/>
                  </a:lnTo>
                  <a:lnTo>
                    <a:pt x="2512" y="385"/>
                  </a:lnTo>
                  <a:lnTo>
                    <a:pt x="2531" y="383"/>
                  </a:lnTo>
                  <a:lnTo>
                    <a:pt x="2551" y="382"/>
                  </a:lnTo>
                  <a:lnTo>
                    <a:pt x="2570" y="381"/>
                  </a:lnTo>
                  <a:lnTo>
                    <a:pt x="2590" y="382"/>
                  </a:lnTo>
                  <a:lnTo>
                    <a:pt x="2609" y="383"/>
                  </a:lnTo>
                  <a:lnTo>
                    <a:pt x="2628" y="385"/>
                  </a:lnTo>
                  <a:lnTo>
                    <a:pt x="2647" y="389"/>
                  </a:lnTo>
                  <a:lnTo>
                    <a:pt x="2667" y="393"/>
                  </a:lnTo>
                  <a:lnTo>
                    <a:pt x="2685" y="398"/>
                  </a:lnTo>
                  <a:lnTo>
                    <a:pt x="2704" y="404"/>
                  </a:lnTo>
                  <a:lnTo>
                    <a:pt x="2722" y="411"/>
                  </a:lnTo>
                  <a:lnTo>
                    <a:pt x="2741" y="419"/>
                  </a:lnTo>
                  <a:lnTo>
                    <a:pt x="2759" y="428"/>
                  </a:lnTo>
                  <a:lnTo>
                    <a:pt x="2776" y="437"/>
                  </a:lnTo>
                  <a:lnTo>
                    <a:pt x="2792" y="448"/>
                  </a:lnTo>
                  <a:lnTo>
                    <a:pt x="2809" y="459"/>
                  </a:lnTo>
                  <a:lnTo>
                    <a:pt x="2826" y="471"/>
                  </a:lnTo>
                  <a:lnTo>
                    <a:pt x="2841" y="485"/>
                  </a:lnTo>
                  <a:lnTo>
                    <a:pt x="2856" y="499"/>
                  </a:lnTo>
                  <a:lnTo>
                    <a:pt x="2870" y="515"/>
                  </a:lnTo>
                  <a:lnTo>
                    <a:pt x="2884" y="530"/>
                  </a:lnTo>
                  <a:lnTo>
                    <a:pt x="2896" y="546"/>
                  </a:lnTo>
                  <a:lnTo>
                    <a:pt x="2908" y="563"/>
                  </a:lnTo>
                  <a:lnTo>
                    <a:pt x="2918" y="581"/>
                  </a:lnTo>
                  <a:lnTo>
                    <a:pt x="2928" y="597"/>
                  </a:lnTo>
                  <a:lnTo>
                    <a:pt x="2937" y="615"/>
                  </a:lnTo>
                  <a:lnTo>
                    <a:pt x="2945" y="633"/>
                  </a:lnTo>
                  <a:lnTo>
                    <a:pt x="2952" y="652"/>
                  </a:lnTo>
                  <a:lnTo>
                    <a:pt x="2959" y="670"/>
                  </a:lnTo>
                  <a:lnTo>
                    <a:pt x="2963" y="689"/>
                  </a:lnTo>
                  <a:lnTo>
                    <a:pt x="2968" y="708"/>
                  </a:lnTo>
                  <a:lnTo>
                    <a:pt x="2971" y="727"/>
                  </a:lnTo>
                  <a:lnTo>
                    <a:pt x="2973" y="747"/>
                  </a:lnTo>
                  <a:lnTo>
                    <a:pt x="2974" y="766"/>
                  </a:lnTo>
                  <a:lnTo>
                    <a:pt x="2974" y="786"/>
                  </a:lnTo>
                  <a:lnTo>
                    <a:pt x="2974" y="805"/>
                  </a:lnTo>
                  <a:lnTo>
                    <a:pt x="2973" y="824"/>
                  </a:lnTo>
                  <a:lnTo>
                    <a:pt x="2971" y="844"/>
                  </a:lnTo>
                  <a:lnTo>
                    <a:pt x="2968" y="863"/>
                  </a:lnTo>
                  <a:lnTo>
                    <a:pt x="2963" y="882"/>
                  </a:lnTo>
                  <a:lnTo>
                    <a:pt x="2959" y="901"/>
                  </a:lnTo>
                  <a:lnTo>
                    <a:pt x="2952" y="920"/>
                  </a:lnTo>
                  <a:lnTo>
                    <a:pt x="2945" y="938"/>
                  </a:lnTo>
                  <a:lnTo>
                    <a:pt x="2937" y="955"/>
                  </a:lnTo>
                  <a:lnTo>
                    <a:pt x="2928" y="973"/>
                  </a:lnTo>
                  <a:lnTo>
                    <a:pt x="2918" y="991"/>
                  </a:lnTo>
                  <a:lnTo>
                    <a:pt x="2908" y="1008"/>
                  </a:lnTo>
                  <a:lnTo>
                    <a:pt x="2896" y="1025"/>
                  </a:lnTo>
                  <a:lnTo>
                    <a:pt x="2884" y="1040"/>
                  </a:lnTo>
                  <a:lnTo>
                    <a:pt x="2870" y="1056"/>
                  </a:lnTo>
                  <a:lnTo>
                    <a:pt x="2856" y="1071"/>
                  </a:lnTo>
                  <a:lnTo>
                    <a:pt x="2743" y="1184"/>
                  </a:lnTo>
                  <a:lnTo>
                    <a:pt x="1550" y="2377"/>
                  </a:lnTo>
                  <a:lnTo>
                    <a:pt x="1543" y="2353"/>
                  </a:lnTo>
                  <a:lnTo>
                    <a:pt x="1535" y="2327"/>
                  </a:lnTo>
                  <a:lnTo>
                    <a:pt x="1527" y="2303"/>
                  </a:lnTo>
                  <a:lnTo>
                    <a:pt x="1518" y="2278"/>
                  </a:lnTo>
                  <a:lnTo>
                    <a:pt x="1508" y="2255"/>
                  </a:lnTo>
                  <a:lnTo>
                    <a:pt x="1497" y="2230"/>
                  </a:lnTo>
                  <a:lnTo>
                    <a:pt x="1485" y="2207"/>
                  </a:lnTo>
                  <a:lnTo>
                    <a:pt x="1473" y="2183"/>
                  </a:lnTo>
                  <a:lnTo>
                    <a:pt x="1459" y="2161"/>
                  </a:lnTo>
                  <a:lnTo>
                    <a:pt x="1446" y="2139"/>
                  </a:lnTo>
                  <a:lnTo>
                    <a:pt x="1430" y="2116"/>
                  </a:lnTo>
                  <a:lnTo>
                    <a:pt x="1415" y="2094"/>
                  </a:lnTo>
                  <a:lnTo>
                    <a:pt x="1398" y="2073"/>
                  </a:lnTo>
                  <a:lnTo>
                    <a:pt x="1380" y="2053"/>
                  </a:lnTo>
                  <a:lnTo>
                    <a:pt x="1362" y="2033"/>
                  </a:lnTo>
                  <a:lnTo>
                    <a:pt x="1343" y="2013"/>
                  </a:lnTo>
                  <a:lnTo>
                    <a:pt x="1323" y="1994"/>
                  </a:lnTo>
                  <a:lnTo>
                    <a:pt x="1303" y="1976"/>
                  </a:lnTo>
                  <a:lnTo>
                    <a:pt x="1283" y="1958"/>
                  </a:lnTo>
                  <a:lnTo>
                    <a:pt x="1262" y="1941"/>
                  </a:lnTo>
                  <a:lnTo>
                    <a:pt x="1241" y="1926"/>
                  </a:lnTo>
                  <a:lnTo>
                    <a:pt x="1218" y="1911"/>
                  </a:lnTo>
                  <a:lnTo>
                    <a:pt x="1196" y="1897"/>
                  </a:lnTo>
                  <a:lnTo>
                    <a:pt x="1174" y="1883"/>
                  </a:lnTo>
                  <a:lnTo>
                    <a:pt x="1151" y="1871"/>
                  </a:lnTo>
                  <a:lnTo>
                    <a:pt x="1128" y="1860"/>
                  </a:lnTo>
                  <a:lnTo>
                    <a:pt x="1105" y="1849"/>
                  </a:lnTo>
                  <a:lnTo>
                    <a:pt x="1080" y="1839"/>
                  </a:lnTo>
                  <a:lnTo>
                    <a:pt x="1057" y="1830"/>
                  </a:lnTo>
                  <a:lnTo>
                    <a:pt x="1032" y="1821"/>
                  </a:lnTo>
                  <a:lnTo>
                    <a:pt x="1008" y="1814"/>
                  </a:lnTo>
                  <a:lnTo>
                    <a:pt x="983" y="1808"/>
                  </a:lnTo>
                  <a:lnTo>
                    <a:pt x="2285" y="499"/>
                  </a:lnTo>
                  <a:close/>
                  <a:moveTo>
                    <a:pt x="1943" y="5409"/>
                  </a:moveTo>
                  <a:lnTo>
                    <a:pt x="1943" y="5409"/>
                  </a:lnTo>
                  <a:lnTo>
                    <a:pt x="1929" y="5423"/>
                  </a:lnTo>
                  <a:lnTo>
                    <a:pt x="1913" y="5437"/>
                  </a:lnTo>
                  <a:lnTo>
                    <a:pt x="1897" y="5449"/>
                  </a:lnTo>
                  <a:lnTo>
                    <a:pt x="1881" y="5461"/>
                  </a:lnTo>
                  <a:lnTo>
                    <a:pt x="1863" y="5471"/>
                  </a:lnTo>
                  <a:lnTo>
                    <a:pt x="1846" y="5481"/>
                  </a:lnTo>
                  <a:lnTo>
                    <a:pt x="1829" y="5490"/>
                  </a:lnTo>
                  <a:lnTo>
                    <a:pt x="1811" y="5498"/>
                  </a:lnTo>
                  <a:lnTo>
                    <a:pt x="1792" y="5505"/>
                  </a:lnTo>
                  <a:lnTo>
                    <a:pt x="1773" y="5510"/>
                  </a:lnTo>
                  <a:lnTo>
                    <a:pt x="1754" y="5516"/>
                  </a:lnTo>
                  <a:lnTo>
                    <a:pt x="1735" y="5521"/>
                  </a:lnTo>
                  <a:lnTo>
                    <a:pt x="1716" y="5523"/>
                  </a:lnTo>
                  <a:lnTo>
                    <a:pt x="1697" y="5526"/>
                  </a:lnTo>
                  <a:lnTo>
                    <a:pt x="1677" y="5527"/>
                  </a:lnTo>
                  <a:lnTo>
                    <a:pt x="1658" y="5527"/>
                  </a:lnTo>
                  <a:lnTo>
                    <a:pt x="1638" y="5527"/>
                  </a:lnTo>
                  <a:lnTo>
                    <a:pt x="1619" y="5526"/>
                  </a:lnTo>
                  <a:lnTo>
                    <a:pt x="1600" y="5523"/>
                  </a:lnTo>
                  <a:lnTo>
                    <a:pt x="1581" y="5521"/>
                  </a:lnTo>
                  <a:lnTo>
                    <a:pt x="1562" y="5516"/>
                  </a:lnTo>
                  <a:lnTo>
                    <a:pt x="1543" y="5510"/>
                  </a:lnTo>
                  <a:lnTo>
                    <a:pt x="1524" y="5505"/>
                  </a:lnTo>
                  <a:lnTo>
                    <a:pt x="1506" y="5498"/>
                  </a:lnTo>
                  <a:lnTo>
                    <a:pt x="1488" y="5490"/>
                  </a:lnTo>
                  <a:lnTo>
                    <a:pt x="1471" y="5481"/>
                  </a:lnTo>
                  <a:lnTo>
                    <a:pt x="1453" y="5471"/>
                  </a:lnTo>
                  <a:lnTo>
                    <a:pt x="1436" y="5461"/>
                  </a:lnTo>
                  <a:lnTo>
                    <a:pt x="1419" y="5449"/>
                  </a:lnTo>
                  <a:lnTo>
                    <a:pt x="1404" y="5437"/>
                  </a:lnTo>
                  <a:lnTo>
                    <a:pt x="1388" y="5423"/>
                  </a:lnTo>
                  <a:lnTo>
                    <a:pt x="1372" y="5409"/>
                  </a:lnTo>
                  <a:lnTo>
                    <a:pt x="1358" y="5394"/>
                  </a:lnTo>
                  <a:lnTo>
                    <a:pt x="1344" y="5378"/>
                  </a:lnTo>
                  <a:lnTo>
                    <a:pt x="1332" y="5362"/>
                  </a:lnTo>
                  <a:lnTo>
                    <a:pt x="1320" y="5345"/>
                  </a:lnTo>
                  <a:lnTo>
                    <a:pt x="1310" y="5329"/>
                  </a:lnTo>
                  <a:lnTo>
                    <a:pt x="1300" y="5311"/>
                  </a:lnTo>
                  <a:lnTo>
                    <a:pt x="1291" y="5293"/>
                  </a:lnTo>
                  <a:lnTo>
                    <a:pt x="1283" y="5275"/>
                  </a:lnTo>
                  <a:lnTo>
                    <a:pt x="1276" y="5257"/>
                  </a:lnTo>
                  <a:lnTo>
                    <a:pt x="1271" y="5238"/>
                  </a:lnTo>
                  <a:lnTo>
                    <a:pt x="1265" y="5219"/>
                  </a:lnTo>
                  <a:lnTo>
                    <a:pt x="1262" y="5200"/>
                  </a:lnTo>
                  <a:lnTo>
                    <a:pt x="1259" y="5181"/>
                  </a:lnTo>
                  <a:lnTo>
                    <a:pt x="1256" y="5162"/>
                  </a:lnTo>
                  <a:lnTo>
                    <a:pt x="1254" y="5142"/>
                  </a:lnTo>
                  <a:lnTo>
                    <a:pt x="1254" y="5123"/>
                  </a:lnTo>
                  <a:lnTo>
                    <a:pt x="1254" y="5103"/>
                  </a:lnTo>
                  <a:lnTo>
                    <a:pt x="1256" y="5084"/>
                  </a:lnTo>
                  <a:lnTo>
                    <a:pt x="1259" y="5065"/>
                  </a:lnTo>
                  <a:lnTo>
                    <a:pt x="1262" y="5045"/>
                  </a:lnTo>
                  <a:lnTo>
                    <a:pt x="1265" y="5026"/>
                  </a:lnTo>
                  <a:lnTo>
                    <a:pt x="1271" y="5009"/>
                  </a:lnTo>
                  <a:lnTo>
                    <a:pt x="1276" y="4990"/>
                  </a:lnTo>
                  <a:lnTo>
                    <a:pt x="1283" y="4971"/>
                  </a:lnTo>
                  <a:lnTo>
                    <a:pt x="1291" y="4953"/>
                  </a:lnTo>
                  <a:lnTo>
                    <a:pt x="1300" y="4935"/>
                  </a:lnTo>
                  <a:lnTo>
                    <a:pt x="1310" y="4918"/>
                  </a:lnTo>
                  <a:lnTo>
                    <a:pt x="1320" y="4902"/>
                  </a:lnTo>
                  <a:lnTo>
                    <a:pt x="1332" y="4885"/>
                  </a:lnTo>
                  <a:lnTo>
                    <a:pt x="1344" y="4868"/>
                  </a:lnTo>
                  <a:lnTo>
                    <a:pt x="1358" y="4852"/>
                  </a:lnTo>
                  <a:lnTo>
                    <a:pt x="1372" y="4838"/>
                  </a:lnTo>
                  <a:lnTo>
                    <a:pt x="1658" y="4551"/>
                  </a:lnTo>
                  <a:lnTo>
                    <a:pt x="1762" y="4655"/>
                  </a:lnTo>
                  <a:lnTo>
                    <a:pt x="1945" y="4838"/>
                  </a:lnTo>
                  <a:lnTo>
                    <a:pt x="1958" y="4852"/>
                  </a:lnTo>
                  <a:lnTo>
                    <a:pt x="1972" y="4868"/>
                  </a:lnTo>
                  <a:lnTo>
                    <a:pt x="1985" y="4885"/>
                  </a:lnTo>
                  <a:lnTo>
                    <a:pt x="1996" y="4902"/>
                  </a:lnTo>
                  <a:lnTo>
                    <a:pt x="2007" y="4918"/>
                  </a:lnTo>
                  <a:lnTo>
                    <a:pt x="2016" y="4935"/>
                  </a:lnTo>
                  <a:lnTo>
                    <a:pt x="2025" y="4953"/>
                  </a:lnTo>
                  <a:lnTo>
                    <a:pt x="2033" y="4972"/>
                  </a:lnTo>
                  <a:lnTo>
                    <a:pt x="2039" y="4990"/>
                  </a:lnTo>
                  <a:lnTo>
                    <a:pt x="2046" y="5009"/>
                  </a:lnTo>
                  <a:lnTo>
                    <a:pt x="2051" y="5026"/>
                  </a:lnTo>
                  <a:lnTo>
                    <a:pt x="2055" y="5046"/>
                  </a:lnTo>
                  <a:lnTo>
                    <a:pt x="2058" y="5065"/>
                  </a:lnTo>
                  <a:lnTo>
                    <a:pt x="2061" y="5084"/>
                  </a:lnTo>
                  <a:lnTo>
                    <a:pt x="2062" y="5103"/>
                  </a:lnTo>
                  <a:lnTo>
                    <a:pt x="2063" y="5123"/>
                  </a:lnTo>
                  <a:lnTo>
                    <a:pt x="2062" y="5142"/>
                  </a:lnTo>
                  <a:lnTo>
                    <a:pt x="2061" y="5162"/>
                  </a:lnTo>
                  <a:lnTo>
                    <a:pt x="2058" y="5181"/>
                  </a:lnTo>
                  <a:lnTo>
                    <a:pt x="2055" y="5200"/>
                  </a:lnTo>
                  <a:lnTo>
                    <a:pt x="2051" y="5219"/>
                  </a:lnTo>
                  <a:lnTo>
                    <a:pt x="2046" y="5238"/>
                  </a:lnTo>
                  <a:lnTo>
                    <a:pt x="2039" y="5257"/>
                  </a:lnTo>
                  <a:lnTo>
                    <a:pt x="2033" y="5275"/>
                  </a:lnTo>
                  <a:lnTo>
                    <a:pt x="2025" y="5293"/>
                  </a:lnTo>
                  <a:lnTo>
                    <a:pt x="2016" y="5311"/>
                  </a:lnTo>
                  <a:lnTo>
                    <a:pt x="2007" y="5329"/>
                  </a:lnTo>
                  <a:lnTo>
                    <a:pt x="1996" y="5345"/>
                  </a:lnTo>
                  <a:lnTo>
                    <a:pt x="1985" y="5362"/>
                  </a:lnTo>
                  <a:lnTo>
                    <a:pt x="1971" y="5378"/>
                  </a:lnTo>
                  <a:lnTo>
                    <a:pt x="1958" y="5393"/>
                  </a:lnTo>
                  <a:lnTo>
                    <a:pt x="1943" y="5409"/>
                  </a:lnTo>
                  <a:close/>
                  <a:moveTo>
                    <a:pt x="3727" y="3626"/>
                  </a:moveTo>
                  <a:lnTo>
                    <a:pt x="2420" y="4933"/>
                  </a:lnTo>
                  <a:lnTo>
                    <a:pt x="2414" y="4908"/>
                  </a:lnTo>
                  <a:lnTo>
                    <a:pt x="2406" y="4883"/>
                  </a:lnTo>
                  <a:lnTo>
                    <a:pt x="2397" y="4858"/>
                  </a:lnTo>
                  <a:lnTo>
                    <a:pt x="2389" y="4833"/>
                  </a:lnTo>
                  <a:lnTo>
                    <a:pt x="2379" y="4810"/>
                  </a:lnTo>
                  <a:lnTo>
                    <a:pt x="2368" y="4786"/>
                  </a:lnTo>
                  <a:lnTo>
                    <a:pt x="2356" y="4762"/>
                  </a:lnTo>
                  <a:lnTo>
                    <a:pt x="2344" y="4739"/>
                  </a:lnTo>
                  <a:lnTo>
                    <a:pt x="2331" y="4716"/>
                  </a:lnTo>
                  <a:lnTo>
                    <a:pt x="2316" y="4693"/>
                  </a:lnTo>
                  <a:lnTo>
                    <a:pt x="2302" y="4672"/>
                  </a:lnTo>
                  <a:lnTo>
                    <a:pt x="2286" y="4649"/>
                  </a:lnTo>
                  <a:lnTo>
                    <a:pt x="2269" y="4628"/>
                  </a:lnTo>
                  <a:lnTo>
                    <a:pt x="2251" y="4607"/>
                  </a:lnTo>
                  <a:lnTo>
                    <a:pt x="2234" y="4587"/>
                  </a:lnTo>
                  <a:lnTo>
                    <a:pt x="2215" y="4567"/>
                  </a:lnTo>
                  <a:lnTo>
                    <a:pt x="2032" y="4385"/>
                  </a:lnTo>
                  <a:lnTo>
                    <a:pt x="501" y="2855"/>
                  </a:lnTo>
                  <a:lnTo>
                    <a:pt x="487" y="2839"/>
                  </a:lnTo>
                  <a:lnTo>
                    <a:pt x="473" y="2824"/>
                  </a:lnTo>
                  <a:lnTo>
                    <a:pt x="461" y="2807"/>
                  </a:lnTo>
                  <a:lnTo>
                    <a:pt x="449" y="2791"/>
                  </a:lnTo>
                  <a:lnTo>
                    <a:pt x="439" y="2773"/>
                  </a:lnTo>
                  <a:lnTo>
                    <a:pt x="429" y="2757"/>
                  </a:lnTo>
                  <a:lnTo>
                    <a:pt x="420" y="2739"/>
                  </a:lnTo>
                  <a:lnTo>
                    <a:pt x="412" y="2721"/>
                  </a:lnTo>
                  <a:lnTo>
                    <a:pt x="405" y="2702"/>
                  </a:lnTo>
                  <a:lnTo>
                    <a:pt x="400" y="2684"/>
                  </a:lnTo>
                  <a:lnTo>
                    <a:pt x="394" y="2665"/>
                  </a:lnTo>
                  <a:lnTo>
                    <a:pt x="391" y="2646"/>
                  </a:lnTo>
                  <a:lnTo>
                    <a:pt x="387" y="2627"/>
                  </a:lnTo>
                  <a:lnTo>
                    <a:pt x="385" y="2607"/>
                  </a:lnTo>
                  <a:lnTo>
                    <a:pt x="383" y="2588"/>
                  </a:lnTo>
                  <a:lnTo>
                    <a:pt x="383" y="2569"/>
                  </a:lnTo>
                  <a:lnTo>
                    <a:pt x="383" y="2549"/>
                  </a:lnTo>
                  <a:lnTo>
                    <a:pt x="385" y="2530"/>
                  </a:lnTo>
                  <a:lnTo>
                    <a:pt x="387" y="2510"/>
                  </a:lnTo>
                  <a:lnTo>
                    <a:pt x="391" y="2491"/>
                  </a:lnTo>
                  <a:lnTo>
                    <a:pt x="394" y="2472"/>
                  </a:lnTo>
                  <a:lnTo>
                    <a:pt x="400" y="2453"/>
                  </a:lnTo>
                  <a:lnTo>
                    <a:pt x="405" y="2434"/>
                  </a:lnTo>
                  <a:lnTo>
                    <a:pt x="412" y="2416"/>
                  </a:lnTo>
                  <a:lnTo>
                    <a:pt x="420" y="2399"/>
                  </a:lnTo>
                  <a:lnTo>
                    <a:pt x="429" y="2381"/>
                  </a:lnTo>
                  <a:lnTo>
                    <a:pt x="439" y="2363"/>
                  </a:lnTo>
                  <a:lnTo>
                    <a:pt x="449" y="2346"/>
                  </a:lnTo>
                  <a:lnTo>
                    <a:pt x="461" y="2329"/>
                  </a:lnTo>
                  <a:lnTo>
                    <a:pt x="473" y="2314"/>
                  </a:lnTo>
                  <a:lnTo>
                    <a:pt x="487" y="2298"/>
                  </a:lnTo>
                  <a:lnTo>
                    <a:pt x="501" y="2283"/>
                  </a:lnTo>
                  <a:lnTo>
                    <a:pt x="517" y="2268"/>
                  </a:lnTo>
                  <a:lnTo>
                    <a:pt x="532" y="2255"/>
                  </a:lnTo>
                  <a:lnTo>
                    <a:pt x="548" y="2242"/>
                  </a:lnTo>
                  <a:lnTo>
                    <a:pt x="565" y="2231"/>
                  </a:lnTo>
                  <a:lnTo>
                    <a:pt x="581" y="2220"/>
                  </a:lnTo>
                  <a:lnTo>
                    <a:pt x="599" y="2210"/>
                  </a:lnTo>
                  <a:lnTo>
                    <a:pt x="617" y="2202"/>
                  </a:lnTo>
                  <a:lnTo>
                    <a:pt x="635" y="2195"/>
                  </a:lnTo>
                  <a:lnTo>
                    <a:pt x="653" y="2187"/>
                  </a:lnTo>
                  <a:lnTo>
                    <a:pt x="672" y="2181"/>
                  </a:lnTo>
                  <a:lnTo>
                    <a:pt x="691" y="2176"/>
                  </a:lnTo>
                  <a:lnTo>
                    <a:pt x="710" y="2172"/>
                  </a:lnTo>
                  <a:lnTo>
                    <a:pt x="729" y="2169"/>
                  </a:lnTo>
                  <a:lnTo>
                    <a:pt x="748" y="2167"/>
                  </a:lnTo>
                  <a:lnTo>
                    <a:pt x="768" y="2164"/>
                  </a:lnTo>
                  <a:lnTo>
                    <a:pt x="787" y="2164"/>
                  </a:lnTo>
                  <a:lnTo>
                    <a:pt x="807" y="2164"/>
                  </a:lnTo>
                  <a:lnTo>
                    <a:pt x="826" y="2167"/>
                  </a:lnTo>
                  <a:lnTo>
                    <a:pt x="845" y="2169"/>
                  </a:lnTo>
                  <a:lnTo>
                    <a:pt x="865" y="2172"/>
                  </a:lnTo>
                  <a:lnTo>
                    <a:pt x="884" y="2176"/>
                  </a:lnTo>
                  <a:lnTo>
                    <a:pt x="903" y="2181"/>
                  </a:lnTo>
                  <a:lnTo>
                    <a:pt x="921" y="2187"/>
                  </a:lnTo>
                  <a:lnTo>
                    <a:pt x="940" y="2193"/>
                  </a:lnTo>
                  <a:lnTo>
                    <a:pt x="957" y="2202"/>
                  </a:lnTo>
                  <a:lnTo>
                    <a:pt x="975" y="2210"/>
                  </a:lnTo>
                  <a:lnTo>
                    <a:pt x="992" y="2220"/>
                  </a:lnTo>
                  <a:lnTo>
                    <a:pt x="1010" y="2231"/>
                  </a:lnTo>
                  <a:lnTo>
                    <a:pt x="1025" y="2242"/>
                  </a:lnTo>
                  <a:lnTo>
                    <a:pt x="1042" y="2255"/>
                  </a:lnTo>
                  <a:lnTo>
                    <a:pt x="1058" y="2268"/>
                  </a:lnTo>
                  <a:lnTo>
                    <a:pt x="1073" y="2283"/>
                  </a:lnTo>
                  <a:lnTo>
                    <a:pt x="1087" y="2298"/>
                  </a:lnTo>
                  <a:lnTo>
                    <a:pt x="1100" y="2314"/>
                  </a:lnTo>
                  <a:lnTo>
                    <a:pt x="1114" y="2329"/>
                  </a:lnTo>
                  <a:lnTo>
                    <a:pt x="1125" y="2346"/>
                  </a:lnTo>
                  <a:lnTo>
                    <a:pt x="1136" y="2363"/>
                  </a:lnTo>
                  <a:lnTo>
                    <a:pt x="1145" y="2381"/>
                  </a:lnTo>
                  <a:lnTo>
                    <a:pt x="1154" y="2399"/>
                  </a:lnTo>
                  <a:lnTo>
                    <a:pt x="1162" y="2416"/>
                  </a:lnTo>
                  <a:lnTo>
                    <a:pt x="1168" y="2434"/>
                  </a:lnTo>
                  <a:lnTo>
                    <a:pt x="1175" y="2453"/>
                  </a:lnTo>
                  <a:lnTo>
                    <a:pt x="1179" y="2472"/>
                  </a:lnTo>
                  <a:lnTo>
                    <a:pt x="1184" y="2491"/>
                  </a:lnTo>
                  <a:lnTo>
                    <a:pt x="1187" y="2510"/>
                  </a:lnTo>
                  <a:lnTo>
                    <a:pt x="1189" y="2530"/>
                  </a:lnTo>
                  <a:lnTo>
                    <a:pt x="1191" y="2549"/>
                  </a:lnTo>
                  <a:lnTo>
                    <a:pt x="1192" y="2569"/>
                  </a:lnTo>
                  <a:lnTo>
                    <a:pt x="1191" y="2588"/>
                  </a:lnTo>
                  <a:lnTo>
                    <a:pt x="1189" y="2607"/>
                  </a:lnTo>
                  <a:lnTo>
                    <a:pt x="1187" y="2627"/>
                  </a:lnTo>
                  <a:lnTo>
                    <a:pt x="1184" y="2646"/>
                  </a:lnTo>
                  <a:lnTo>
                    <a:pt x="1179" y="2665"/>
                  </a:lnTo>
                  <a:lnTo>
                    <a:pt x="1175" y="2684"/>
                  </a:lnTo>
                  <a:lnTo>
                    <a:pt x="1168" y="2702"/>
                  </a:lnTo>
                  <a:lnTo>
                    <a:pt x="1162" y="2721"/>
                  </a:lnTo>
                  <a:lnTo>
                    <a:pt x="1154" y="2739"/>
                  </a:lnTo>
                  <a:lnTo>
                    <a:pt x="1145" y="2757"/>
                  </a:lnTo>
                  <a:lnTo>
                    <a:pt x="1136" y="2773"/>
                  </a:lnTo>
                  <a:lnTo>
                    <a:pt x="1125" y="2791"/>
                  </a:lnTo>
                  <a:lnTo>
                    <a:pt x="1114" y="2808"/>
                  </a:lnTo>
                  <a:lnTo>
                    <a:pt x="1100" y="2824"/>
                  </a:lnTo>
                  <a:lnTo>
                    <a:pt x="1087" y="2839"/>
                  </a:lnTo>
                  <a:lnTo>
                    <a:pt x="1073" y="2855"/>
                  </a:lnTo>
                  <a:lnTo>
                    <a:pt x="1343" y="3125"/>
                  </a:lnTo>
                  <a:lnTo>
                    <a:pt x="2570" y="1898"/>
                  </a:lnTo>
                  <a:lnTo>
                    <a:pt x="3545" y="2872"/>
                  </a:lnTo>
                  <a:lnTo>
                    <a:pt x="3727" y="3054"/>
                  </a:lnTo>
                  <a:lnTo>
                    <a:pt x="3742" y="3069"/>
                  </a:lnTo>
                  <a:lnTo>
                    <a:pt x="3755" y="3086"/>
                  </a:lnTo>
                  <a:lnTo>
                    <a:pt x="3768" y="3101"/>
                  </a:lnTo>
                  <a:lnTo>
                    <a:pt x="3780" y="3118"/>
                  </a:lnTo>
                  <a:lnTo>
                    <a:pt x="3790" y="3135"/>
                  </a:lnTo>
                  <a:lnTo>
                    <a:pt x="3800" y="3153"/>
                  </a:lnTo>
                  <a:lnTo>
                    <a:pt x="3809" y="3169"/>
                  </a:lnTo>
                  <a:lnTo>
                    <a:pt x="3816" y="3188"/>
                  </a:lnTo>
                  <a:lnTo>
                    <a:pt x="3823" y="3206"/>
                  </a:lnTo>
                  <a:lnTo>
                    <a:pt x="3830" y="3225"/>
                  </a:lnTo>
                  <a:lnTo>
                    <a:pt x="3834" y="3244"/>
                  </a:lnTo>
                  <a:lnTo>
                    <a:pt x="3839" y="3263"/>
                  </a:lnTo>
                  <a:lnTo>
                    <a:pt x="3842" y="3282"/>
                  </a:lnTo>
                  <a:lnTo>
                    <a:pt x="3844" y="3301"/>
                  </a:lnTo>
                  <a:lnTo>
                    <a:pt x="3845" y="3321"/>
                  </a:lnTo>
                  <a:lnTo>
                    <a:pt x="3845" y="3340"/>
                  </a:lnTo>
                  <a:lnTo>
                    <a:pt x="3845" y="3359"/>
                  </a:lnTo>
                  <a:lnTo>
                    <a:pt x="3844" y="3379"/>
                  </a:lnTo>
                  <a:lnTo>
                    <a:pt x="3842" y="3398"/>
                  </a:lnTo>
                  <a:lnTo>
                    <a:pt x="3839" y="3417"/>
                  </a:lnTo>
                  <a:lnTo>
                    <a:pt x="3834" y="3436"/>
                  </a:lnTo>
                  <a:lnTo>
                    <a:pt x="3830" y="3455"/>
                  </a:lnTo>
                  <a:lnTo>
                    <a:pt x="3823" y="3474"/>
                  </a:lnTo>
                  <a:lnTo>
                    <a:pt x="3816" y="3492"/>
                  </a:lnTo>
                  <a:lnTo>
                    <a:pt x="3809" y="3511"/>
                  </a:lnTo>
                  <a:lnTo>
                    <a:pt x="3800" y="3528"/>
                  </a:lnTo>
                  <a:lnTo>
                    <a:pt x="3790" y="3545"/>
                  </a:lnTo>
                  <a:lnTo>
                    <a:pt x="3780" y="3562"/>
                  </a:lnTo>
                  <a:lnTo>
                    <a:pt x="3768" y="3579"/>
                  </a:lnTo>
                  <a:lnTo>
                    <a:pt x="3755" y="3595"/>
                  </a:lnTo>
                  <a:lnTo>
                    <a:pt x="3742" y="3611"/>
                  </a:lnTo>
                  <a:lnTo>
                    <a:pt x="3727" y="3626"/>
                  </a:lnTo>
                  <a:close/>
                  <a:moveTo>
                    <a:pt x="2480" y="2235"/>
                  </a:moveTo>
                  <a:lnTo>
                    <a:pt x="1460" y="3254"/>
                  </a:lnTo>
                  <a:lnTo>
                    <a:pt x="1730" y="3524"/>
                  </a:lnTo>
                  <a:lnTo>
                    <a:pt x="2750" y="2505"/>
                  </a:lnTo>
                  <a:lnTo>
                    <a:pt x="2480" y="2235"/>
                  </a:lnTo>
                  <a:close/>
                  <a:moveTo>
                    <a:pt x="2887" y="2643"/>
                  </a:moveTo>
                  <a:lnTo>
                    <a:pt x="1868" y="3662"/>
                  </a:lnTo>
                  <a:lnTo>
                    <a:pt x="2139" y="3932"/>
                  </a:lnTo>
                  <a:lnTo>
                    <a:pt x="3157" y="2913"/>
                  </a:lnTo>
                  <a:lnTo>
                    <a:pt x="2887" y="2643"/>
                  </a:lnTo>
                  <a:close/>
                  <a:moveTo>
                    <a:pt x="2276" y="4069"/>
                  </a:moveTo>
                  <a:lnTo>
                    <a:pt x="2546" y="4340"/>
                  </a:lnTo>
                  <a:lnTo>
                    <a:pt x="3565" y="3321"/>
                  </a:lnTo>
                  <a:lnTo>
                    <a:pt x="3295" y="3050"/>
                  </a:lnTo>
                  <a:lnTo>
                    <a:pt x="2276" y="40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10754" tIns="55377" rIns="110754" bIns="55377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4867569" y="3780527"/>
            <a:ext cx="6018846" cy="541020"/>
            <a:chOff x="4597712" y="3010518"/>
            <a:chExt cx="5699829" cy="511214"/>
          </a:xfrm>
        </p:grpSpPr>
        <p:sp>
          <p:nvSpPr>
            <p:cNvPr id="140" name="Freeform 5"/>
            <p:cNvSpPr>
              <a:spLocks/>
            </p:cNvSpPr>
            <p:nvPr/>
          </p:nvSpPr>
          <p:spPr bwMode="auto">
            <a:xfrm>
              <a:off x="4597712" y="3010518"/>
              <a:ext cx="5699829" cy="511214"/>
            </a:xfrm>
            <a:custGeom>
              <a:avLst/>
              <a:gdLst>
                <a:gd name="T0" fmla="*/ 12255 w 12769"/>
                <a:gd name="T1" fmla="*/ 31 h 1159"/>
                <a:gd name="T2" fmla="*/ 12727 w 12769"/>
                <a:gd name="T3" fmla="*/ 503 h 1159"/>
                <a:gd name="T4" fmla="*/ 12727 w 12769"/>
                <a:gd name="T5" fmla="*/ 656 h 1159"/>
                <a:gd name="T6" fmla="*/ 12255 w 12769"/>
                <a:gd name="T7" fmla="*/ 1128 h 1159"/>
                <a:gd name="T8" fmla="*/ 12180 w 12769"/>
                <a:gd name="T9" fmla="*/ 1159 h 1159"/>
                <a:gd name="T10" fmla="*/ 591 w 12769"/>
                <a:gd name="T11" fmla="*/ 1159 h 1159"/>
                <a:gd name="T12" fmla="*/ 514 w 12769"/>
                <a:gd name="T13" fmla="*/ 1128 h 1159"/>
                <a:gd name="T14" fmla="*/ 42 w 12769"/>
                <a:gd name="T15" fmla="*/ 656 h 1159"/>
                <a:gd name="T16" fmla="*/ 42 w 12769"/>
                <a:gd name="T17" fmla="*/ 503 h 1159"/>
                <a:gd name="T18" fmla="*/ 514 w 12769"/>
                <a:gd name="T19" fmla="*/ 31 h 1159"/>
                <a:gd name="T20" fmla="*/ 591 w 12769"/>
                <a:gd name="T21" fmla="*/ 0 h 1159"/>
                <a:gd name="T22" fmla="*/ 12178 w 12769"/>
                <a:gd name="T23" fmla="*/ 0 h 1159"/>
                <a:gd name="T24" fmla="*/ 12255 w 12769"/>
                <a:gd name="T25" fmla="*/ 31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69" h="1159">
                  <a:moveTo>
                    <a:pt x="12255" y="31"/>
                  </a:moveTo>
                  <a:lnTo>
                    <a:pt x="12727" y="503"/>
                  </a:lnTo>
                  <a:cubicBezTo>
                    <a:pt x="12769" y="545"/>
                    <a:pt x="12769" y="614"/>
                    <a:pt x="12727" y="656"/>
                  </a:cubicBezTo>
                  <a:lnTo>
                    <a:pt x="12255" y="1128"/>
                  </a:lnTo>
                  <a:cubicBezTo>
                    <a:pt x="12235" y="1148"/>
                    <a:pt x="12208" y="1159"/>
                    <a:pt x="12180" y="1159"/>
                  </a:cubicBezTo>
                  <a:lnTo>
                    <a:pt x="591" y="1159"/>
                  </a:lnTo>
                  <a:cubicBezTo>
                    <a:pt x="563" y="1159"/>
                    <a:pt x="535" y="1149"/>
                    <a:pt x="514" y="1128"/>
                  </a:cubicBezTo>
                  <a:lnTo>
                    <a:pt x="42" y="656"/>
                  </a:lnTo>
                  <a:cubicBezTo>
                    <a:pt x="0" y="614"/>
                    <a:pt x="0" y="545"/>
                    <a:pt x="42" y="503"/>
                  </a:cubicBezTo>
                  <a:lnTo>
                    <a:pt x="514" y="31"/>
                  </a:lnTo>
                  <a:cubicBezTo>
                    <a:pt x="535" y="10"/>
                    <a:pt x="563" y="0"/>
                    <a:pt x="591" y="0"/>
                  </a:cubicBezTo>
                  <a:lnTo>
                    <a:pt x="12178" y="0"/>
                  </a:lnTo>
                  <a:cubicBezTo>
                    <a:pt x="12207" y="0"/>
                    <a:pt x="12235" y="11"/>
                    <a:pt x="12255" y="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110754" tIns="55377" rIns="110754" bIns="553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1" name="TextBox 12"/>
            <p:cNvSpPr txBox="1"/>
            <p:nvPr/>
          </p:nvSpPr>
          <p:spPr>
            <a:xfrm>
              <a:off x="5533485" y="3091633"/>
              <a:ext cx="3481718" cy="3635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500" b="1" dirty="0">
                  <a:solidFill>
                    <a:schemeClr val="bg1">
                      <a:lumMod val="95000"/>
                    </a:schemeClr>
                  </a:solidFill>
                </a:rPr>
                <a:t>逻辑电路</a:t>
              </a:r>
            </a:p>
          </p:txBody>
        </p:sp>
        <p:sp>
          <p:nvSpPr>
            <p:cNvPr id="142" name="Freeform 6"/>
            <p:cNvSpPr>
              <a:spLocks/>
            </p:cNvSpPr>
            <p:nvPr/>
          </p:nvSpPr>
          <p:spPr bwMode="auto">
            <a:xfrm>
              <a:off x="4645597" y="3055519"/>
              <a:ext cx="456082" cy="421211"/>
            </a:xfrm>
            <a:custGeom>
              <a:avLst/>
              <a:gdLst>
                <a:gd name="T0" fmla="*/ 563 w 956"/>
                <a:gd name="T1" fmla="*/ 46 h 956"/>
                <a:gd name="T2" fmla="*/ 910 w 956"/>
                <a:gd name="T3" fmla="*/ 393 h 956"/>
                <a:gd name="T4" fmla="*/ 910 w 956"/>
                <a:gd name="T5" fmla="*/ 563 h 956"/>
                <a:gd name="T6" fmla="*/ 563 w 956"/>
                <a:gd name="T7" fmla="*/ 909 h 956"/>
                <a:gd name="T8" fmla="*/ 393 w 956"/>
                <a:gd name="T9" fmla="*/ 909 h 956"/>
                <a:gd name="T10" fmla="*/ 47 w 956"/>
                <a:gd name="T11" fmla="*/ 563 h 956"/>
                <a:gd name="T12" fmla="*/ 47 w 956"/>
                <a:gd name="T13" fmla="*/ 393 h 956"/>
                <a:gd name="T14" fmla="*/ 393 w 956"/>
                <a:gd name="T15" fmla="*/ 46 h 956"/>
                <a:gd name="T16" fmla="*/ 563 w 956"/>
                <a:gd name="T17" fmla="*/ 4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6" h="956">
                  <a:moveTo>
                    <a:pt x="563" y="46"/>
                  </a:moveTo>
                  <a:lnTo>
                    <a:pt x="910" y="393"/>
                  </a:lnTo>
                  <a:cubicBezTo>
                    <a:pt x="956" y="439"/>
                    <a:pt x="956" y="516"/>
                    <a:pt x="910" y="563"/>
                  </a:cubicBezTo>
                  <a:lnTo>
                    <a:pt x="563" y="909"/>
                  </a:lnTo>
                  <a:cubicBezTo>
                    <a:pt x="517" y="956"/>
                    <a:pt x="440" y="956"/>
                    <a:pt x="393" y="909"/>
                  </a:cubicBezTo>
                  <a:lnTo>
                    <a:pt x="47" y="563"/>
                  </a:lnTo>
                  <a:cubicBezTo>
                    <a:pt x="0" y="516"/>
                    <a:pt x="0" y="439"/>
                    <a:pt x="47" y="393"/>
                  </a:cubicBezTo>
                  <a:lnTo>
                    <a:pt x="393" y="46"/>
                  </a:lnTo>
                  <a:cubicBezTo>
                    <a:pt x="440" y="0"/>
                    <a:pt x="517" y="0"/>
                    <a:pt x="563" y="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10754" tIns="55377" rIns="110754" bIns="553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3" name="TextBox 15"/>
            <p:cNvSpPr txBox="1"/>
            <p:nvPr/>
          </p:nvSpPr>
          <p:spPr>
            <a:xfrm>
              <a:off x="4793852" y="3148870"/>
              <a:ext cx="150287" cy="290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4" name="KSO_Shape"/>
            <p:cNvSpPr>
              <a:spLocks/>
            </p:cNvSpPr>
            <p:nvPr/>
          </p:nvSpPr>
          <p:spPr bwMode="auto">
            <a:xfrm>
              <a:off x="9647644" y="3138144"/>
              <a:ext cx="222339" cy="255960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10754" tIns="55377" rIns="110754" bIns="55377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63" name="椭圆 162"/>
          <p:cNvSpPr/>
          <p:nvPr/>
        </p:nvSpPr>
        <p:spPr>
          <a:xfrm>
            <a:off x="1825235" y="2404877"/>
            <a:ext cx="1932776" cy="19327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/>
          <p:cNvSpPr/>
          <p:nvPr/>
        </p:nvSpPr>
        <p:spPr>
          <a:xfrm>
            <a:off x="2097615" y="2932028"/>
            <a:ext cx="1734789" cy="7845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 lIns="121730" tIns="60865" rIns="121730" bIns="60865">
            <a:spAutoFit/>
          </a:bodyPr>
          <a:lstStyle/>
          <a:p>
            <a:pPr defTabSz="1243451"/>
            <a:r>
              <a:rPr lang="zh-CN" altLang="en-US" sz="4299" b="1" dirty="0">
                <a:solidFill>
                  <a:srgbClr val="9A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 容</a:t>
            </a:r>
            <a:endParaRPr lang="zh-CN" altLang="en-US" sz="42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11578">
            <a:off x="-2277521" y="2696816"/>
            <a:ext cx="4612838" cy="3759060"/>
          </a:xfrm>
          <a:prstGeom prst="rect">
            <a:avLst/>
          </a:prstGeom>
        </p:spPr>
      </p:pic>
      <p:cxnSp>
        <p:nvCxnSpPr>
          <p:cNvPr id="52" name="直接连接符 51"/>
          <p:cNvCxnSpPr/>
          <p:nvPr/>
        </p:nvCxnSpPr>
        <p:spPr>
          <a:xfrm>
            <a:off x="-13700" y="6237877"/>
            <a:ext cx="11646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5204090" y="6366844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信息的存储</a:t>
            </a:r>
          </a:p>
        </p:txBody>
      </p:sp>
    </p:spTree>
    <p:extLst>
      <p:ext uri="{BB962C8B-B14F-4D97-AF65-F5344CB8AC3E}">
        <p14:creationId xmlns:p14="http://schemas.microsoft.com/office/powerpoint/2010/main" val="37451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9107"/>
    </mc:Choice>
    <mc:Fallback xmlns="">
      <p:transition advTm="1910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065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2.5.1 RS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触发器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E489E910-3770-439F-B6D9-0C997E9E81CB}"/>
              </a:ext>
            </a:extLst>
          </p:cNvPr>
          <p:cNvGrpSpPr/>
          <p:nvPr/>
        </p:nvGrpSpPr>
        <p:grpSpPr>
          <a:xfrm>
            <a:off x="7323671" y="772939"/>
            <a:ext cx="4655276" cy="4139720"/>
            <a:chOff x="5060852" y="1665429"/>
            <a:chExt cx="4245753" cy="4173845"/>
          </a:xfrm>
        </p:grpSpPr>
        <p:sp>
          <p:nvSpPr>
            <p:cNvPr id="13" name="TextBox 28"/>
            <p:cNvSpPr txBox="1"/>
            <p:nvPr/>
          </p:nvSpPr>
          <p:spPr>
            <a:xfrm>
              <a:off x="6379029" y="2486350"/>
              <a:ext cx="2143165" cy="2424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/>
                <a:t>Q    </a:t>
              </a:r>
              <a:r>
                <a:rPr lang="en-US" altLang="zh-CN" sz="2400" b="1" dirty="0" err="1"/>
                <a:t>Q</a:t>
              </a:r>
              <a:endParaRPr lang="en-US" altLang="zh-CN" sz="2400" b="1" dirty="0"/>
            </a:p>
            <a:p>
              <a:pPr>
                <a:lnSpc>
                  <a:spcPct val="130000"/>
                </a:lnSpc>
              </a:pPr>
              <a:r>
                <a:rPr lang="en-US" altLang="zh-CN" sz="2400" b="1" dirty="0"/>
                <a:t>1    0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2400" b="1" dirty="0"/>
                <a:t>0    1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2400" b="1" dirty="0"/>
                <a:t>X    </a:t>
              </a:r>
              <a:r>
                <a:rPr lang="en-US" altLang="zh-CN" sz="2400" b="1" dirty="0" err="1"/>
                <a:t>X</a:t>
              </a:r>
              <a:endParaRPr lang="en-US" altLang="zh-CN" sz="2400" b="1" dirty="0"/>
            </a:p>
            <a:p>
              <a:pPr>
                <a:lnSpc>
                  <a:spcPct val="130000"/>
                </a:lnSpc>
              </a:pPr>
              <a:r>
                <a:rPr lang="en-US" altLang="zh-CN" sz="2400" b="1" dirty="0"/>
                <a:t>--   --</a:t>
              </a:r>
              <a:endParaRPr lang="zh-CN" altLang="en-US" sz="2400" b="1" dirty="0"/>
            </a:p>
          </p:txBody>
        </p:sp>
        <p:sp>
          <p:nvSpPr>
            <p:cNvPr id="14" name="TextBox 6"/>
            <p:cNvSpPr txBox="1"/>
            <p:nvPr/>
          </p:nvSpPr>
          <p:spPr>
            <a:xfrm>
              <a:off x="5110290" y="2486349"/>
              <a:ext cx="2182787" cy="2424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400" b="1" dirty="0"/>
                <a:t>S    R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2400" b="1" dirty="0"/>
                <a:t>0    1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2400" b="1" dirty="0"/>
                <a:t>1    0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2400" b="1" dirty="0"/>
                <a:t>1    1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2400" b="1" dirty="0"/>
                <a:t>0    0</a:t>
              </a:r>
              <a:endParaRPr lang="zh-CN" altLang="en-US" sz="2400" b="1" dirty="0"/>
            </a:p>
          </p:txBody>
        </p:sp>
        <p:sp>
          <p:nvSpPr>
            <p:cNvPr id="15" name="右大括号 14"/>
            <p:cNvSpPr/>
            <p:nvPr/>
          </p:nvSpPr>
          <p:spPr bwMode="auto">
            <a:xfrm>
              <a:off x="7581332" y="3200218"/>
              <a:ext cx="142445" cy="576000"/>
            </a:xfrm>
            <a:prstGeom prst="rightBrace">
              <a:avLst/>
            </a:prstGeom>
            <a:noFill/>
            <a:ln w="2222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6" name="圆角矩形标注 15"/>
            <p:cNvSpPr/>
            <p:nvPr/>
          </p:nvSpPr>
          <p:spPr bwMode="auto">
            <a:xfrm>
              <a:off x="8229916" y="2755419"/>
              <a:ext cx="1068341" cy="859003"/>
            </a:xfrm>
            <a:prstGeom prst="wedgeRoundRectCallout">
              <a:avLst>
                <a:gd name="adj1" fmla="val -98708"/>
                <a:gd name="adj2" fmla="val 34784"/>
                <a:gd name="adj3" fmla="val 16667"/>
              </a:avLst>
            </a:prstGeom>
            <a:noFill/>
            <a:ln w="19050" cap="sq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两种稳定状态</a:t>
              </a:r>
              <a:endPara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8" name="圆角矩形标注 17"/>
            <p:cNvSpPr/>
            <p:nvPr/>
          </p:nvSpPr>
          <p:spPr bwMode="auto">
            <a:xfrm>
              <a:off x="8167042" y="4263094"/>
              <a:ext cx="1139563" cy="869189"/>
            </a:xfrm>
            <a:prstGeom prst="wedgeRoundRectCallout">
              <a:avLst>
                <a:gd name="adj1" fmla="val -113888"/>
                <a:gd name="adj2" fmla="val -40983"/>
                <a:gd name="adj3" fmla="val 16667"/>
              </a:avLst>
            </a:prstGeom>
            <a:noFill/>
            <a:ln w="19050" cap="sq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状态保持不变</a:t>
              </a:r>
              <a:endPara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19" name="直接连接符 18"/>
            <p:cNvCxnSpPr>
              <a:cxnSpLocks/>
            </p:cNvCxnSpPr>
            <p:nvPr/>
          </p:nvCxnSpPr>
          <p:spPr bwMode="auto">
            <a:xfrm flipH="1">
              <a:off x="7103273" y="2590304"/>
              <a:ext cx="5042" cy="0"/>
            </a:xfrm>
            <a:prstGeom prst="line">
              <a:avLst/>
            </a:prstGeom>
            <a:noFill/>
            <a:ln w="254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</p:cxnSp>
        <p:sp>
          <p:nvSpPr>
            <p:cNvPr id="21" name="圆角矩形标注 20"/>
            <p:cNvSpPr/>
            <p:nvPr/>
          </p:nvSpPr>
          <p:spPr bwMode="auto">
            <a:xfrm>
              <a:off x="5212808" y="5326715"/>
              <a:ext cx="988875" cy="512559"/>
            </a:xfrm>
            <a:prstGeom prst="wedgeRoundRectCallout">
              <a:avLst>
                <a:gd name="adj1" fmla="val -17369"/>
                <a:gd name="adj2" fmla="val -144946"/>
                <a:gd name="adj3" fmla="val 16667"/>
              </a:avLst>
            </a:prstGeom>
            <a:noFill/>
            <a:ln w="19050" cap="sq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不允许</a:t>
              </a:r>
              <a:endPara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2" name="TextBox 24"/>
            <p:cNvSpPr txBox="1"/>
            <p:nvPr/>
          </p:nvSpPr>
          <p:spPr>
            <a:xfrm>
              <a:off x="5060852" y="1665429"/>
              <a:ext cx="35550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RS</a:t>
              </a:r>
              <a:r>
                <a:rPr lang="zh-CN" altLang="en-US" sz="28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触发器逻辑真值表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14E0348-3AC7-4C8A-9E15-95D9D56E6BB3}"/>
              </a:ext>
            </a:extLst>
          </p:cNvPr>
          <p:cNvGrpSpPr/>
          <p:nvPr/>
        </p:nvGrpSpPr>
        <p:grpSpPr>
          <a:xfrm>
            <a:off x="556652" y="1435808"/>
            <a:ext cx="4311679" cy="3380529"/>
            <a:chOff x="278626" y="1590748"/>
            <a:chExt cx="4311679" cy="3380529"/>
          </a:xfrm>
        </p:grpSpPr>
        <p:graphicFrame>
          <p:nvGraphicFramePr>
            <p:cNvPr id="24" name="对象 23"/>
            <p:cNvGraphicFramePr>
              <a:graphicFrameLocks noChangeAspect="1"/>
            </p:cNvGraphicFramePr>
            <p:nvPr>
              <p:extLst/>
            </p:nvPr>
          </p:nvGraphicFramePr>
          <p:xfrm>
            <a:off x="989522" y="1590748"/>
            <a:ext cx="2592288" cy="33805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82" name="Visio" r:id="rId7" imgW="1821656" imgH="1816084" progId="Visio.Drawing.11">
                    <p:embed/>
                  </p:oleObj>
                </mc:Choice>
                <mc:Fallback>
                  <p:oleObj name="Visio" r:id="rId7" imgW="1821656" imgH="1816084" progId="Visio.Drawing.11">
                    <p:embed/>
                    <p:pic>
                      <p:nvPicPr>
                        <p:cNvPr id="24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9522" y="1590748"/>
                          <a:ext cx="2592288" cy="338052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椭圆 24"/>
            <p:cNvSpPr/>
            <p:nvPr/>
          </p:nvSpPr>
          <p:spPr bwMode="auto">
            <a:xfrm>
              <a:off x="989522" y="2019550"/>
              <a:ext cx="504056" cy="768085"/>
            </a:xfrm>
            <a:prstGeom prst="ellipse">
              <a:avLst/>
            </a:prstGeom>
            <a:noFill/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970553" y="3909053"/>
              <a:ext cx="504056" cy="768085"/>
            </a:xfrm>
            <a:prstGeom prst="ellipse">
              <a:avLst/>
            </a:prstGeom>
            <a:noFill/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28" name="圆角矩形标注 27"/>
            <p:cNvSpPr/>
            <p:nvPr/>
          </p:nvSpPr>
          <p:spPr bwMode="auto">
            <a:xfrm>
              <a:off x="278626" y="3043961"/>
              <a:ext cx="425971" cy="1221480"/>
            </a:xfrm>
            <a:prstGeom prst="wedgeRoundRectCallout">
              <a:avLst>
                <a:gd name="adj1" fmla="val 157477"/>
                <a:gd name="adj2" fmla="val -61039"/>
                <a:gd name="adj3" fmla="val 16667"/>
              </a:avLst>
            </a:prstGeom>
            <a:noFill/>
            <a:ln w="19050" cap="sq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输入端</a:t>
              </a:r>
              <a:endPara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3056871" y="2108853"/>
              <a:ext cx="504056" cy="768085"/>
            </a:xfrm>
            <a:prstGeom prst="ellipse">
              <a:avLst/>
            </a:prstGeom>
            <a:noFill/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0" name="圆角矩形标注 29"/>
            <p:cNvSpPr/>
            <p:nvPr/>
          </p:nvSpPr>
          <p:spPr bwMode="auto">
            <a:xfrm>
              <a:off x="3654201" y="1810384"/>
              <a:ext cx="936104" cy="591044"/>
            </a:xfrm>
            <a:prstGeom prst="wedgeRoundRectCallout">
              <a:avLst>
                <a:gd name="adj1" fmla="val -70339"/>
                <a:gd name="adj2" fmla="val 106356"/>
                <a:gd name="adj3" fmla="val 16667"/>
              </a:avLst>
            </a:prstGeom>
            <a:noFill/>
            <a:ln w="19050" cap="sq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输出端</a:t>
              </a:r>
              <a:endPara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3091682" y="3717032"/>
              <a:ext cx="504056" cy="768085"/>
            </a:xfrm>
            <a:prstGeom prst="ellipse">
              <a:avLst/>
            </a:prstGeom>
            <a:noFill/>
            <a:ln w="2540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BC0ACD7-9E9A-4F1A-92B2-E44BF423F9CC}"/>
              </a:ext>
            </a:extLst>
          </p:cNvPr>
          <p:cNvGrpSpPr/>
          <p:nvPr/>
        </p:nvGrpSpPr>
        <p:grpSpPr>
          <a:xfrm>
            <a:off x="4942260" y="3808033"/>
            <a:ext cx="3727000" cy="2973427"/>
            <a:chOff x="4427984" y="3455969"/>
            <a:chExt cx="3727000" cy="2973427"/>
          </a:xfrm>
        </p:grpSpPr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1F84709C-0443-4B53-A746-3B49087645D7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498339" y="3455969"/>
            <a:ext cx="1368152" cy="2747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83" name="Visio" r:id="rId9" imgW="857679" imgH="1507474" progId="Visio.Drawing.11">
                    <p:embed/>
                  </p:oleObj>
                </mc:Choice>
                <mc:Fallback>
                  <p:oleObj name="Visio" r:id="rId9" imgW="857679" imgH="1507474" progId="Visio.Drawing.11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1F84709C-0443-4B53-A746-3B49087645D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98339" y="3455969"/>
                          <a:ext cx="1368152" cy="27474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10B2E03-0E49-481F-8E92-E9FB399DB8D3}"/>
                </a:ext>
              </a:extLst>
            </p:cNvPr>
            <p:cNvSpPr/>
            <p:nvPr/>
          </p:nvSpPr>
          <p:spPr bwMode="auto">
            <a:xfrm>
              <a:off x="5706712" y="5568203"/>
              <a:ext cx="432048" cy="672075"/>
            </a:xfrm>
            <a:prstGeom prst="ellipse">
              <a:avLst/>
            </a:prstGeom>
            <a:noFill/>
            <a:ln w="190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FF700F51-EDF4-4B9D-975D-9BC8259FC748}"/>
                </a:ext>
              </a:extLst>
            </p:cNvPr>
            <p:cNvSpPr txBox="1"/>
            <p:nvPr/>
          </p:nvSpPr>
          <p:spPr>
            <a:xfrm>
              <a:off x="4427984" y="5760225"/>
              <a:ext cx="1080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置</a:t>
              </a:r>
              <a:r>
                <a:rPr lang="en-US" altLang="zh-CN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1</a:t>
              </a:r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端（置位端）</a:t>
              </a: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34B9A76-FF91-4172-90BC-CDB24FFB2893}"/>
                </a:ext>
              </a:extLst>
            </p:cNvPr>
            <p:cNvCxnSpPr/>
            <p:nvPr/>
          </p:nvCxnSpPr>
          <p:spPr bwMode="auto">
            <a:xfrm flipH="1">
              <a:off x="5319376" y="5921267"/>
              <a:ext cx="360040" cy="132015"/>
            </a:xfrm>
            <a:prstGeom prst="line">
              <a:avLst/>
            </a:prstGeom>
            <a:noFill/>
            <a:ln w="190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DDC4132-72BA-4754-977D-8407EE7B1D4E}"/>
                </a:ext>
              </a:extLst>
            </p:cNvPr>
            <p:cNvSpPr/>
            <p:nvPr/>
          </p:nvSpPr>
          <p:spPr bwMode="auto">
            <a:xfrm>
              <a:off x="6251712" y="5598007"/>
              <a:ext cx="432048" cy="672075"/>
            </a:xfrm>
            <a:prstGeom prst="ellipse">
              <a:avLst/>
            </a:prstGeom>
            <a:noFill/>
            <a:ln w="190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38" name="TextBox 19">
              <a:extLst>
                <a:ext uri="{FF2B5EF4-FFF2-40B4-BE49-F238E27FC236}">
                  <a16:creationId xmlns:a16="http://schemas.microsoft.com/office/drawing/2014/main" id="{DD0CBE4A-72A0-4759-883A-F240E5416F92}"/>
                </a:ext>
              </a:extLst>
            </p:cNvPr>
            <p:cNvSpPr txBox="1"/>
            <p:nvPr/>
          </p:nvSpPr>
          <p:spPr>
            <a:xfrm>
              <a:off x="7074864" y="5844621"/>
              <a:ext cx="10801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置</a:t>
              </a:r>
              <a:r>
                <a:rPr lang="en-US" altLang="zh-CN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0</a:t>
              </a:r>
              <a:r>
                <a:rPr lang="zh-CN" altLang="en-US" sz="1600" b="1" dirty="0">
                  <a:latin typeface="华文中宋" panose="02010600040101010101" pitchFamily="2" charset="-122"/>
                  <a:ea typeface="华文中宋" panose="02010600040101010101" pitchFamily="2" charset="-122"/>
                </a:rPr>
                <a:t>端（复位端）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69FB82C-1DE3-43DC-8B4C-C7430AC602E0}"/>
                </a:ext>
              </a:extLst>
            </p:cNvPr>
            <p:cNvCxnSpPr/>
            <p:nvPr/>
          </p:nvCxnSpPr>
          <p:spPr bwMode="auto">
            <a:xfrm>
              <a:off x="6683760" y="5980319"/>
              <a:ext cx="463112" cy="231320"/>
            </a:xfrm>
            <a:prstGeom prst="line">
              <a:avLst/>
            </a:prstGeom>
            <a:noFill/>
            <a:ln w="190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</p:cxnSp>
      </p:grpSp>
      <p:grpSp>
        <p:nvGrpSpPr>
          <p:cNvPr id="40" name="组合 39"/>
          <p:cNvGrpSpPr/>
          <p:nvPr/>
        </p:nvGrpSpPr>
        <p:grpSpPr>
          <a:xfrm>
            <a:off x="10274" y="657326"/>
            <a:ext cx="6542112" cy="682783"/>
            <a:chOff x="0" y="3086635"/>
            <a:chExt cx="12192000" cy="682783"/>
          </a:xfrm>
        </p:grpSpPr>
        <p:sp>
          <p:nvSpPr>
            <p:cNvPr id="41" name="Rectangle 11"/>
            <p:cNvSpPr>
              <a:spLocks noChangeArrowheads="1"/>
            </p:cNvSpPr>
            <p:nvPr/>
          </p:nvSpPr>
          <p:spPr bwMode="auto">
            <a:xfrm>
              <a:off x="0" y="3086635"/>
              <a:ext cx="12192000" cy="68278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596780" y="3194989"/>
              <a:ext cx="49984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由两个与非门构成</a:t>
              </a:r>
            </a:p>
          </p:txBody>
        </p:sp>
      </p:grpSp>
      <p:sp>
        <p:nvSpPr>
          <p:cNvPr id="49" name="内容占位符 2"/>
          <p:cNvSpPr txBox="1">
            <a:spLocks/>
          </p:cNvSpPr>
          <p:nvPr/>
        </p:nvSpPr>
        <p:spPr bwMode="auto">
          <a:xfrm>
            <a:off x="155957" y="4873578"/>
            <a:ext cx="4614991" cy="154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900" b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666699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0030101010101" pitchFamily="2" charset="-122"/>
                <a:ea typeface="黑体" panose="02010600030101010101" pitchFamily="2" charset="-122"/>
                <a:cs typeface="+mn-cs"/>
              </a:rPr>
              <a:t>RS</a:t>
            </a: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0030101010101" pitchFamily="2" charset="-122"/>
                <a:ea typeface="黑体" panose="02010600030101010101" pitchFamily="2" charset="-122"/>
                <a:cs typeface="+mn-cs"/>
              </a:rPr>
              <a:t>触发器具有独立的逻辑功能，可作为独立部件存在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0030101010101" pitchFamily="2" charset="-122"/>
              <a:ea typeface="黑体" panose="02010600030101010101" pitchFamily="2" charset="-122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rgbClr val="666699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0030101010101" pitchFamily="2" charset="-122"/>
                <a:ea typeface="黑体" panose="02010600030101010101" pitchFamily="2" charset="-122"/>
                <a:cs typeface="+mn-cs"/>
              </a:rPr>
              <a:t>封装后用一个逻辑符号表示</a:t>
            </a:r>
            <a:endParaRPr kumimoji="0" lang="en-US" altLang="zh-CN" sz="2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0030101010101" pitchFamily="2" charset="-122"/>
              <a:ea typeface="黑体" panose="02010600030101010101" pitchFamily="2" charset="-122"/>
              <a:cs typeface="+mn-cs"/>
            </a:endParaRPr>
          </a:p>
        </p:txBody>
      </p:sp>
      <p:cxnSp>
        <p:nvCxnSpPr>
          <p:cNvPr id="50" name="直接连接符 49"/>
          <p:cNvCxnSpPr/>
          <p:nvPr/>
        </p:nvCxnSpPr>
        <p:spPr bwMode="auto">
          <a:xfrm flipV="1">
            <a:off x="4165046" y="5920267"/>
            <a:ext cx="605902" cy="190260"/>
          </a:xfrm>
          <a:prstGeom prst="line">
            <a:avLst/>
          </a:prstGeom>
          <a:noFill/>
          <a:ln w="25400" cap="sq" cmpd="sng" algn="ctr">
            <a:solidFill>
              <a:srgbClr val="FF66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51" name="TextBox 9"/>
          <p:cNvSpPr txBox="1"/>
          <p:nvPr/>
        </p:nvSpPr>
        <p:spPr>
          <a:xfrm>
            <a:off x="4731611" y="5151877"/>
            <a:ext cx="723118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646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抽象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9DBD0C8-1825-4A0E-82E8-14860A6029D4}"/>
              </a:ext>
            </a:extLst>
          </p:cNvPr>
          <p:cNvCxnSpPr>
            <a:cxnSpLocks/>
          </p:cNvCxnSpPr>
          <p:nvPr/>
        </p:nvCxnSpPr>
        <p:spPr>
          <a:xfrm>
            <a:off x="9340768" y="1677182"/>
            <a:ext cx="21204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79927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85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2.5.2 D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触发器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10274" y="657326"/>
            <a:ext cx="6542112" cy="682783"/>
            <a:chOff x="0" y="3086635"/>
            <a:chExt cx="12192000" cy="682783"/>
          </a:xfrm>
        </p:grpSpPr>
        <p:sp>
          <p:nvSpPr>
            <p:cNvPr id="41" name="Rectangle 11"/>
            <p:cNvSpPr>
              <a:spLocks noChangeArrowheads="1"/>
            </p:cNvSpPr>
            <p:nvPr/>
          </p:nvSpPr>
          <p:spPr bwMode="auto">
            <a:xfrm>
              <a:off x="0" y="3086635"/>
              <a:ext cx="12192000" cy="68278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443056" y="3193926"/>
              <a:ext cx="928674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在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RS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触发器基础上增加两个与非门</a:t>
              </a:r>
            </a:p>
          </p:txBody>
        </p:sp>
      </p:grpSp>
      <p:graphicFrame>
        <p:nvGraphicFramePr>
          <p:cNvPr id="43" name="对象 42"/>
          <p:cNvGraphicFramePr>
            <a:graphicFrameLocks noChangeAspect="1"/>
          </p:cNvGraphicFramePr>
          <p:nvPr>
            <p:extLst/>
          </p:nvPr>
        </p:nvGraphicFramePr>
        <p:xfrm>
          <a:off x="1871699" y="2970168"/>
          <a:ext cx="3384376" cy="328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2" name="Visio" r:id="rId7" imgW="2468451" imgH="1796796" progId="Visio.Drawing.11">
                  <p:embed/>
                </p:oleObj>
              </mc:Choice>
              <mc:Fallback>
                <p:oleObj name="Visio" r:id="rId7" imgW="2468451" imgH="1796796" progId="Visio.Drawing.11">
                  <p:embed/>
                  <p:pic>
                    <p:nvPicPr>
                      <p:cNvPr id="43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99" y="2970168"/>
                        <a:ext cx="3384376" cy="3284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矩形 43"/>
          <p:cNvSpPr/>
          <p:nvPr/>
        </p:nvSpPr>
        <p:spPr bwMode="auto">
          <a:xfrm>
            <a:off x="3455875" y="2970168"/>
            <a:ext cx="1152128" cy="3264363"/>
          </a:xfrm>
          <a:prstGeom prst="rect">
            <a:avLst/>
          </a:prstGeom>
          <a:noFill/>
          <a:ln w="15875" cap="sq" cmpd="sng" algn="ctr">
            <a:solidFill>
              <a:srgbClr val="FF0000"/>
            </a:solidFill>
            <a:prstDash val="sysDash"/>
            <a:round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2375755" y="2970168"/>
            <a:ext cx="936104" cy="3264363"/>
          </a:xfrm>
          <a:prstGeom prst="rect">
            <a:avLst/>
          </a:prstGeom>
          <a:noFill/>
          <a:ln w="15875" cap="sq" cmpd="sng" algn="ctr">
            <a:solidFill>
              <a:srgbClr val="FF0000"/>
            </a:solidFill>
            <a:prstDash val="sysDash"/>
            <a:round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1799691" y="3003171"/>
            <a:ext cx="504056" cy="768085"/>
          </a:xfrm>
          <a:prstGeom prst="ellipse">
            <a:avLst/>
          </a:prstGeom>
          <a:noFill/>
          <a:ln w="254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7" name="圆角矩形标注 46"/>
          <p:cNvSpPr/>
          <p:nvPr/>
        </p:nvSpPr>
        <p:spPr bwMode="auto">
          <a:xfrm>
            <a:off x="899592" y="5466446"/>
            <a:ext cx="936104" cy="591044"/>
          </a:xfrm>
          <a:prstGeom prst="wedgeRoundRectCallout">
            <a:avLst>
              <a:gd name="adj1" fmla="val 53601"/>
              <a:gd name="adj2" fmla="val -126540"/>
              <a:gd name="adj3" fmla="val 16667"/>
            </a:avLst>
          </a:prstGeom>
          <a:noFill/>
          <a:ln w="19050" cap="sq" cmpd="sng" algn="ctr">
            <a:solidFill>
              <a:schemeClr val="accent5">
                <a:lumMod val="25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控制端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8" name="圆角矩形标注 47"/>
          <p:cNvSpPr/>
          <p:nvPr/>
        </p:nvSpPr>
        <p:spPr bwMode="auto">
          <a:xfrm>
            <a:off x="430382" y="3544559"/>
            <a:ext cx="936103" cy="610740"/>
          </a:xfrm>
          <a:prstGeom prst="wedgeRoundRectCallout">
            <a:avLst>
              <a:gd name="adj1" fmla="val 90938"/>
              <a:gd name="adj2" fmla="val -70452"/>
              <a:gd name="adj3" fmla="val 16667"/>
            </a:avLst>
          </a:prstGeom>
          <a:noFill/>
          <a:ln w="19050" cap="sq" cmpd="sng" algn="ctr">
            <a:solidFill>
              <a:schemeClr val="accent5">
                <a:lumMod val="25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输入端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1799691" y="4314318"/>
            <a:ext cx="504056" cy="768085"/>
          </a:xfrm>
          <a:prstGeom prst="ellipse">
            <a:avLst/>
          </a:prstGeom>
          <a:noFill/>
          <a:ln w="254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4752019" y="3387214"/>
            <a:ext cx="504056" cy="768085"/>
          </a:xfrm>
          <a:prstGeom prst="ellipse">
            <a:avLst/>
          </a:prstGeom>
          <a:noFill/>
          <a:ln w="254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4741473" y="4993882"/>
            <a:ext cx="504056" cy="768085"/>
          </a:xfrm>
          <a:prstGeom prst="ellipse">
            <a:avLst/>
          </a:prstGeom>
          <a:noFill/>
          <a:ln w="254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2" name="圆角矩形标注 51"/>
          <p:cNvSpPr/>
          <p:nvPr/>
        </p:nvSpPr>
        <p:spPr bwMode="auto">
          <a:xfrm>
            <a:off x="5436096" y="4402838"/>
            <a:ext cx="936104" cy="591044"/>
          </a:xfrm>
          <a:prstGeom prst="wedgeRoundRectCallout">
            <a:avLst>
              <a:gd name="adj1" fmla="val -73209"/>
              <a:gd name="adj2" fmla="val -117833"/>
              <a:gd name="adj3" fmla="val 16667"/>
            </a:avLst>
          </a:prstGeom>
          <a:noFill/>
          <a:ln w="19050" cap="sq" cmpd="sng" algn="ctr">
            <a:solidFill>
              <a:schemeClr val="accent5">
                <a:lumMod val="25000"/>
              </a:schemeClr>
            </a:solidFill>
            <a:prstDash val="solid"/>
            <a:round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输出端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3" name="TextBox 20"/>
          <p:cNvSpPr txBox="1"/>
          <p:nvPr/>
        </p:nvSpPr>
        <p:spPr>
          <a:xfrm>
            <a:off x="1828932" y="4537656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54" name="TextBox 21"/>
          <p:cNvSpPr txBox="1"/>
          <p:nvPr/>
        </p:nvSpPr>
        <p:spPr>
          <a:xfrm>
            <a:off x="1821841" y="4521512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</a:t>
            </a:r>
            <a:endParaRPr lang="zh-CN" altLang="en-US" sz="2400" b="1" dirty="0"/>
          </a:p>
        </p:txBody>
      </p:sp>
      <p:sp>
        <p:nvSpPr>
          <p:cNvPr id="55" name="TextBox 16"/>
          <p:cNvSpPr txBox="1"/>
          <p:nvPr/>
        </p:nvSpPr>
        <p:spPr>
          <a:xfrm>
            <a:off x="7707040" y="1745138"/>
            <a:ext cx="331236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3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CP=0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，输出状态保持不变</a:t>
            </a:r>
            <a:endParaRPr lang="en-US" altLang="zh-CN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0" lvl="1">
              <a:lnSpc>
                <a:spcPct val="13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CP=1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，输出取决于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D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端状态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8059269" y="3058608"/>
            <a:ext cx="2196244" cy="3107560"/>
            <a:chOff x="6498214" y="2540410"/>
            <a:chExt cx="2196244" cy="2330670"/>
          </a:xfrm>
        </p:grpSpPr>
        <p:grpSp>
          <p:nvGrpSpPr>
            <p:cNvPr id="57" name="组合 56"/>
            <p:cNvGrpSpPr/>
            <p:nvPr/>
          </p:nvGrpSpPr>
          <p:grpSpPr>
            <a:xfrm>
              <a:off x="6948264" y="2960468"/>
              <a:ext cx="1296144" cy="1910612"/>
              <a:chOff x="6588224" y="2787774"/>
              <a:chExt cx="1296144" cy="1910612"/>
            </a:xfrm>
          </p:grpSpPr>
          <p:graphicFrame>
            <p:nvGraphicFramePr>
              <p:cNvPr id="59" name="对象 58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88224" y="2787774"/>
              <a:ext cx="1296144" cy="19106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03" name="Visio" r:id="rId9" imgW="857679" imgH="1366456" progId="Visio.Drawing.11">
                      <p:embed/>
                    </p:oleObj>
                  </mc:Choice>
                  <mc:Fallback>
                    <p:oleObj name="Visio" r:id="rId9" imgW="857679" imgH="1366456" progId="Visio.Drawing.11">
                      <p:embed/>
                      <p:pic>
                        <p:nvPicPr>
                          <p:cNvPr id="59" name="对象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88224" y="2787774"/>
                            <a:ext cx="1296144" cy="19106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0" name="TextBox 18"/>
              <p:cNvSpPr txBox="1"/>
              <p:nvPr/>
            </p:nvSpPr>
            <p:spPr>
              <a:xfrm>
                <a:off x="6876256" y="3474526"/>
                <a:ext cx="720080" cy="43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D</a:t>
                </a:r>
                <a:r>
                  <a:rPr lang="zh-CN" altLang="en-US" sz="1600" b="1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触发器</a:t>
                </a:r>
              </a:p>
            </p:txBody>
          </p:sp>
        </p:grpSp>
        <p:sp>
          <p:nvSpPr>
            <p:cNvPr id="58" name="TextBox 22"/>
            <p:cNvSpPr txBox="1"/>
            <p:nvPr/>
          </p:nvSpPr>
          <p:spPr>
            <a:xfrm>
              <a:off x="6498214" y="2540410"/>
              <a:ext cx="2196244" cy="339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>
                <a:lnSpc>
                  <a:spcPct val="130000"/>
                </a:lnSpc>
              </a:pPr>
              <a:r>
                <a:rPr lang="en-US" altLang="zh-CN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D</a:t>
              </a:r>
              <a:r>
                <a:rPr lang="zh-CN" altLang="en-US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触发器逻辑符号</a:t>
              </a:r>
              <a:endPara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61228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/>
      <p:bldP spid="53" grpId="1"/>
      <p:bldP spid="5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35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触发器作用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71" name="Rectangle 3"/>
          <p:cNvSpPr txBox="1">
            <a:spLocks/>
          </p:cNvSpPr>
          <p:nvPr/>
        </p:nvSpPr>
        <p:spPr>
          <a:xfrm>
            <a:off x="1695939" y="1450022"/>
            <a:ext cx="6318464" cy="428254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Constantia" pitchFamily="18" charset="0"/>
              </a:rPr>
              <a:t>触发器是具有记忆功能的逻辑器件</a:t>
            </a:r>
            <a:endParaRPr lang="en-US" altLang="zh-CN">
              <a:latin typeface="Constantia" pitchFamily="18" charset="0"/>
            </a:endParaRPr>
          </a:p>
          <a:p>
            <a:pPr lvl="1"/>
            <a:r>
              <a:rPr lang="zh-CN" altLang="en-US">
                <a:latin typeface="Constantia" pitchFamily="18" charset="0"/>
              </a:rPr>
              <a:t>任何时候输出端都保持一个确定的稳定状态（</a:t>
            </a:r>
            <a:r>
              <a:rPr lang="en-US" altLang="zh-CN">
                <a:latin typeface="Constantia" pitchFamily="18" charset="0"/>
              </a:rPr>
              <a:t>0</a:t>
            </a:r>
            <a:r>
              <a:rPr lang="zh-CN" altLang="en-US">
                <a:latin typeface="Constantia" pitchFamily="18" charset="0"/>
              </a:rPr>
              <a:t>或</a:t>
            </a:r>
            <a:r>
              <a:rPr lang="en-US" altLang="zh-CN">
                <a:latin typeface="Constantia" pitchFamily="18" charset="0"/>
              </a:rPr>
              <a:t>1</a:t>
            </a:r>
            <a:r>
              <a:rPr lang="zh-CN" altLang="en-US">
                <a:latin typeface="Constantia" pitchFamily="18" charset="0"/>
              </a:rPr>
              <a:t>）</a:t>
            </a:r>
            <a:endParaRPr lang="en-US" altLang="zh-CN">
              <a:latin typeface="Constantia" pitchFamily="18" charset="0"/>
            </a:endParaRPr>
          </a:p>
          <a:p>
            <a:r>
              <a:rPr lang="zh-CN" altLang="en-US">
                <a:latin typeface="Constantia" pitchFamily="18" charset="0"/>
              </a:rPr>
              <a:t>一个触发器能够存储</a:t>
            </a:r>
            <a:r>
              <a:rPr lang="en-US" altLang="zh-CN">
                <a:latin typeface="Constantia" pitchFamily="18" charset="0"/>
              </a:rPr>
              <a:t>1</a:t>
            </a:r>
            <a:r>
              <a:rPr lang="zh-CN" altLang="en-US">
                <a:latin typeface="Constantia" pitchFamily="18" charset="0"/>
              </a:rPr>
              <a:t>位二进制数</a:t>
            </a:r>
            <a:endParaRPr lang="en-US" altLang="zh-CN">
              <a:latin typeface="Constantia" pitchFamily="18" charset="0"/>
            </a:endParaRPr>
          </a:p>
          <a:p>
            <a:r>
              <a:rPr lang="zh-CN" altLang="en-US">
                <a:latin typeface="Constantia" pitchFamily="18" charset="0"/>
              </a:rPr>
              <a:t>例：</a:t>
            </a:r>
            <a:endParaRPr lang="en-US" altLang="zh-CN">
              <a:latin typeface="Constantia" pitchFamily="18" charset="0"/>
            </a:endParaRPr>
          </a:p>
          <a:p>
            <a:pPr lvl="1"/>
            <a:r>
              <a:rPr lang="zh-CN" altLang="en-US">
                <a:latin typeface="Constantia" pitchFamily="18" charset="0"/>
              </a:rPr>
              <a:t>用</a:t>
            </a:r>
            <a:r>
              <a:rPr lang="en-US" altLang="zh-CN">
                <a:latin typeface="Constantia" pitchFamily="18" charset="0"/>
              </a:rPr>
              <a:t>8</a:t>
            </a:r>
            <a:r>
              <a:rPr lang="zh-CN" altLang="en-US">
                <a:latin typeface="Constantia" pitchFamily="18" charset="0"/>
              </a:rPr>
              <a:t>个</a:t>
            </a:r>
            <a:r>
              <a:rPr lang="en-US" altLang="zh-CN">
                <a:latin typeface="Constantia" pitchFamily="18" charset="0"/>
              </a:rPr>
              <a:t>D</a:t>
            </a:r>
            <a:r>
              <a:rPr lang="zh-CN" altLang="en-US">
                <a:latin typeface="Constantia" pitchFamily="18" charset="0"/>
              </a:rPr>
              <a:t>触发器可以存储</a:t>
            </a:r>
            <a:r>
              <a:rPr lang="en-US" altLang="zh-CN">
                <a:latin typeface="Constantia" pitchFamily="18" charset="0"/>
              </a:rPr>
              <a:t>8</a:t>
            </a:r>
            <a:r>
              <a:rPr lang="zh-CN" altLang="en-US">
                <a:latin typeface="Constantia" pitchFamily="18" charset="0"/>
              </a:rPr>
              <a:t>位二进制数</a:t>
            </a:r>
            <a:endParaRPr lang="zh-CN" altLang="en-US" dirty="0">
              <a:latin typeface="Constantia" pitchFamily="18" charset="0"/>
            </a:endParaRPr>
          </a:p>
        </p:txBody>
      </p:sp>
      <p:sp>
        <p:nvSpPr>
          <p:cNvPr id="72" name="Rectangle 5"/>
          <p:cNvSpPr>
            <a:spLocks noChangeArrowheads="1"/>
          </p:cNvSpPr>
          <p:nvPr/>
        </p:nvSpPr>
        <p:spPr bwMode="auto">
          <a:xfrm>
            <a:off x="1267344" y="2427572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73" name="Rectangle 7"/>
          <p:cNvSpPr>
            <a:spLocks noChangeArrowheads="1"/>
          </p:cNvSpPr>
          <p:nvPr/>
        </p:nvSpPr>
        <p:spPr bwMode="auto">
          <a:xfrm>
            <a:off x="1267344" y="28038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8288909" y="732306"/>
            <a:ext cx="1860550" cy="3767775"/>
            <a:chOff x="6959922" y="811715"/>
            <a:chExt cx="1860550" cy="3848267"/>
          </a:xfrm>
        </p:grpSpPr>
        <p:sp>
          <p:nvSpPr>
            <p:cNvPr id="75" name="Text Box 13"/>
            <p:cNvSpPr txBox="1">
              <a:spLocks noChangeArrowheads="1"/>
            </p:cNvSpPr>
            <p:nvPr/>
          </p:nvSpPr>
          <p:spPr bwMode="auto">
            <a:xfrm>
              <a:off x="7156648" y="2348329"/>
              <a:ext cx="14478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楷体_GB2312" pitchFamily="49" charset="-122"/>
                </a:rPr>
                <a:t>10110110</a:t>
              </a: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6959922" y="811715"/>
              <a:ext cx="1860550" cy="3848267"/>
              <a:chOff x="6940872" y="878564"/>
              <a:chExt cx="1860550" cy="3848267"/>
            </a:xfrm>
          </p:grpSpPr>
          <p:grpSp>
            <p:nvGrpSpPr>
              <p:cNvPr id="77" name="Group 19"/>
              <p:cNvGrpSpPr>
                <a:grpSpLocks/>
              </p:cNvGrpSpPr>
              <p:nvPr/>
            </p:nvGrpSpPr>
            <p:grpSpPr bwMode="auto">
              <a:xfrm>
                <a:off x="6940872" y="1275606"/>
                <a:ext cx="1860550" cy="3451225"/>
                <a:chOff x="3149" y="1888"/>
                <a:chExt cx="1172" cy="2174"/>
              </a:xfrm>
            </p:grpSpPr>
            <p:sp>
              <p:nvSpPr>
                <p:cNvPr id="79" name="Rectangle 4"/>
                <p:cNvSpPr>
                  <a:spLocks noChangeArrowheads="1"/>
                </p:cNvSpPr>
                <p:nvPr/>
              </p:nvSpPr>
              <p:spPr bwMode="auto">
                <a:xfrm>
                  <a:off x="3158" y="2343"/>
                  <a:ext cx="1152" cy="240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</a:endParaRPr>
                </a:p>
              </p:txBody>
            </p:sp>
            <p:sp>
              <p:nvSpPr>
                <p:cNvPr id="80" name="Rectangle 5"/>
                <p:cNvSpPr>
                  <a:spLocks noChangeArrowheads="1"/>
                </p:cNvSpPr>
                <p:nvPr/>
              </p:nvSpPr>
              <p:spPr bwMode="auto">
                <a:xfrm>
                  <a:off x="3158" y="2583"/>
                  <a:ext cx="1152" cy="240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</a:endParaRPr>
                </a:p>
              </p:txBody>
            </p:sp>
            <p:sp>
              <p:nvSpPr>
                <p:cNvPr id="81" name="Rectangle 6"/>
                <p:cNvSpPr>
                  <a:spLocks noChangeArrowheads="1"/>
                </p:cNvSpPr>
                <p:nvPr/>
              </p:nvSpPr>
              <p:spPr bwMode="auto">
                <a:xfrm>
                  <a:off x="3158" y="2823"/>
                  <a:ext cx="1152" cy="240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</a:endParaRPr>
                </a:p>
              </p:txBody>
            </p:sp>
            <p:sp>
              <p:nvSpPr>
                <p:cNvPr id="82" name="Rectangle 7"/>
                <p:cNvSpPr>
                  <a:spLocks noChangeArrowheads="1"/>
                </p:cNvSpPr>
                <p:nvPr/>
              </p:nvSpPr>
              <p:spPr bwMode="auto">
                <a:xfrm>
                  <a:off x="3158" y="3063"/>
                  <a:ext cx="1152" cy="240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</a:endParaRPr>
                </a:p>
              </p:txBody>
            </p:sp>
            <p:sp>
              <p:nvSpPr>
                <p:cNvPr id="83" name="Rectangle 8"/>
                <p:cNvSpPr>
                  <a:spLocks noChangeArrowheads="1"/>
                </p:cNvSpPr>
                <p:nvPr/>
              </p:nvSpPr>
              <p:spPr bwMode="auto">
                <a:xfrm>
                  <a:off x="3158" y="3303"/>
                  <a:ext cx="1152" cy="240"/>
                </a:xfrm>
                <a:prstGeom prst="rect">
                  <a:avLst/>
                </a:prstGeom>
                <a:noFill/>
                <a:ln w="9525">
                  <a:solidFill>
                    <a:sysClr val="windowText" lastClr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</a:endParaRPr>
                </a:p>
              </p:txBody>
            </p:sp>
            <p:sp>
              <p:nvSpPr>
                <p:cNvPr id="84" name="Line 9"/>
                <p:cNvSpPr>
                  <a:spLocks noChangeShapeType="1"/>
                </p:cNvSpPr>
                <p:nvPr/>
              </p:nvSpPr>
              <p:spPr bwMode="auto">
                <a:xfrm>
                  <a:off x="3158" y="2007"/>
                  <a:ext cx="0" cy="1968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</a:endParaRPr>
                </a:p>
              </p:txBody>
            </p:sp>
            <p:sp>
              <p:nvSpPr>
                <p:cNvPr id="85" name="Line 10"/>
                <p:cNvSpPr>
                  <a:spLocks noChangeShapeType="1"/>
                </p:cNvSpPr>
                <p:nvPr/>
              </p:nvSpPr>
              <p:spPr bwMode="auto">
                <a:xfrm>
                  <a:off x="4310" y="2007"/>
                  <a:ext cx="0" cy="1968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</a:endParaRPr>
                </a:p>
              </p:txBody>
            </p:sp>
            <p:sp>
              <p:nvSpPr>
                <p:cNvPr id="86" name="Freeform 11"/>
                <p:cNvSpPr>
                  <a:spLocks/>
                </p:cNvSpPr>
                <p:nvPr/>
              </p:nvSpPr>
              <p:spPr bwMode="auto">
                <a:xfrm>
                  <a:off x="3149" y="1888"/>
                  <a:ext cx="1172" cy="271"/>
                </a:xfrm>
                <a:custGeom>
                  <a:avLst/>
                  <a:gdLst>
                    <a:gd name="T0" fmla="*/ 0 w 1172"/>
                    <a:gd name="T1" fmla="*/ 114 h 271"/>
                    <a:gd name="T2" fmla="*/ 83 w 1172"/>
                    <a:gd name="T3" fmla="*/ 59 h 271"/>
                    <a:gd name="T4" fmla="*/ 175 w 1172"/>
                    <a:gd name="T5" fmla="*/ 40 h 271"/>
                    <a:gd name="T6" fmla="*/ 508 w 1172"/>
                    <a:gd name="T7" fmla="*/ 105 h 271"/>
                    <a:gd name="T8" fmla="*/ 600 w 1172"/>
                    <a:gd name="T9" fmla="*/ 170 h 271"/>
                    <a:gd name="T10" fmla="*/ 655 w 1172"/>
                    <a:gd name="T11" fmla="*/ 188 h 271"/>
                    <a:gd name="T12" fmla="*/ 683 w 1172"/>
                    <a:gd name="T13" fmla="*/ 197 h 271"/>
                    <a:gd name="T14" fmla="*/ 914 w 1172"/>
                    <a:gd name="T15" fmla="*/ 271 h 271"/>
                    <a:gd name="T16" fmla="*/ 1080 w 1172"/>
                    <a:gd name="T17" fmla="*/ 243 h 271"/>
                    <a:gd name="T18" fmla="*/ 1172 w 1172"/>
                    <a:gd name="T19" fmla="*/ 142 h 27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72"/>
                    <a:gd name="T31" fmla="*/ 0 h 271"/>
                    <a:gd name="T32" fmla="*/ 1172 w 1172"/>
                    <a:gd name="T33" fmla="*/ 271 h 27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72" h="271">
                      <a:moveTo>
                        <a:pt x="0" y="114"/>
                      </a:moveTo>
                      <a:cubicBezTo>
                        <a:pt x="36" y="102"/>
                        <a:pt x="48" y="70"/>
                        <a:pt x="83" y="59"/>
                      </a:cubicBezTo>
                      <a:cubicBezTo>
                        <a:pt x="113" y="49"/>
                        <a:pt x="145" y="48"/>
                        <a:pt x="175" y="40"/>
                      </a:cubicBezTo>
                      <a:cubicBezTo>
                        <a:pt x="377" y="48"/>
                        <a:pt x="405" y="0"/>
                        <a:pt x="508" y="105"/>
                      </a:cubicBezTo>
                      <a:cubicBezTo>
                        <a:pt x="537" y="134"/>
                        <a:pt x="561" y="154"/>
                        <a:pt x="600" y="170"/>
                      </a:cubicBezTo>
                      <a:cubicBezTo>
                        <a:pt x="618" y="177"/>
                        <a:pt x="637" y="182"/>
                        <a:pt x="655" y="188"/>
                      </a:cubicBezTo>
                      <a:cubicBezTo>
                        <a:pt x="664" y="191"/>
                        <a:pt x="683" y="197"/>
                        <a:pt x="683" y="197"/>
                      </a:cubicBezTo>
                      <a:cubicBezTo>
                        <a:pt x="734" y="248"/>
                        <a:pt x="846" y="258"/>
                        <a:pt x="914" y="271"/>
                      </a:cubicBezTo>
                      <a:cubicBezTo>
                        <a:pt x="973" y="265"/>
                        <a:pt x="1025" y="263"/>
                        <a:pt x="1080" y="243"/>
                      </a:cubicBezTo>
                      <a:cubicBezTo>
                        <a:pt x="1109" y="201"/>
                        <a:pt x="1151" y="184"/>
                        <a:pt x="1172" y="142"/>
                      </a:cubicBezTo>
                    </a:path>
                  </a:pathLst>
                </a:cu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</a:endParaRPr>
                </a:p>
              </p:txBody>
            </p:sp>
            <p:sp>
              <p:nvSpPr>
                <p:cNvPr id="87" name="Freeform 12"/>
                <p:cNvSpPr>
                  <a:spLocks/>
                </p:cNvSpPr>
                <p:nvPr/>
              </p:nvSpPr>
              <p:spPr bwMode="auto">
                <a:xfrm>
                  <a:off x="3158" y="3754"/>
                  <a:ext cx="1163" cy="308"/>
                </a:xfrm>
                <a:custGeom>
                  <a:avLst/>
                  <a:gdLst>
                    <a:gd name="T0" fmla="*/ 0 w 1163"/>
                    <a:gd name="T1" fmla="*/ 197 h 308"/>
                    <a:gd name="T2" fmla="*/ 55 w 1163"/>
                    <a:gd name="T3" fmla="*/ 123 h 308"/>
                    <a:gd name="T4" fmla="*/ 157 w 1163"/>
                    <a:gd name="T5" fmla="*/ 68 h 308"/>
                    <a:gd name="T6" fmla="*/ 314 w 1163"/>
                    <a:gd name="T7" fmla="*/ 3 h 308"/>
                    <a:gd name="T8" fmla="*/ 462 w 1163"/>
                    <a:gd name="T9" fmla="*/ 22 h 308"/>
                    <a:gd name="T10" fmla="*/ 582 w 1163"/>
                    <a:gd name="T11" fmla="*/ 105 h 308"/>
                    <a:gd name="T12" fmla="*/ 665 w 1163"/>
                    <a:gd name="T13" fmla="*/ 160 h 308"/>
                    <a:gd name="T14" fmla="*/ 831 w 1163"/>
                    <a:gd name="T15" fmla="*/ 252 h 308"/>
                    <a:gd name="T16" fmla="*/ 988 w 1163"/>
                    <a:gd name="T17" fmla="*/ 308 h 308"/>
                    <a:gd name="T18" fmla="*/ 1071 w 1163"/>
                    <a:gd name="T19" fmla="*/ 299 h 308"/>
                    <a:gd name="T20" fmla="*/ 1089 w 1163"/>
                    <a:gd name="T21" fmla="*/ 280 h 308"/>
                    <a:gd name="T22" fmla="*/ 1163 w 1163"/>
                    <a:gd name="T23" fmla="*/ 215 h 30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1163"/>
                    <a:gd name="T37" fmla="*/ 0 h 308"/>
                    <a:gd name="T38" fmla="*/ 1163 w 1163"/>
                    <a:gd name="T39" fmla="*/ 308 h 308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1163" h="308">
                      <a:moveTo>
                        <a:pt x="0" y="197"/>
                      </a:moveTo>
                      <a:cubicBezTo>
                        <a:pt x="21" y="175"/>
                        <a:pt x="33" y="144"/>
                        <a:pt x="55" y="123"/>
                      </a:cubicBezTo>
                      <a:cubicBezTo>
                        <a:pt x="82" y="98"/>
                        <a:pt x="122" y="79"/>
                        <a:pt x="157" y="68"/>
                      </a:cubicBezTo>
                      <a:cubicBezTo>
                        <a:pt x="204" y="19"/>
                        <a:pt x="246" y="12"/>
                        <a:pt x="314" y="3"/>
                      </a:cubicBezTo>
                      <a:cubicBezTo>
                        <a:pt x="351" y="6"/>
                        <a:pt x="419" y="0"/>
                        <a:pt x="462" y="22"/>
                      </a:cubicBezTo>
                      <a:cubicBezTo>
                        <a:pt x="514" y="48"/>
                        <a:pt x="521" y="89"/>
                        <a:pt x="582" y="105"/>
                      </a:cubicBezTo>
                      <a:cubicBezTo>
                        <a:pt x="612" y="127"/>
                        <a:pt x="630" y="149"/>
                        <a:pt x="665" y="160"/>
                      </a:cubicBezTo>
                      <a:cubicBezTo>
                        <a:pt x="708" y="204"/>
                        <a:pt x="772" y="233"/>
                        <a:pt x="831" y="252"/>
                      </a:cubicBezTo>
                      <a:cubicBezTo>
                        <a:pt x="875" y="282"/>
                        <a:pt x="936" y="295"/>
                        <a:pt x="988" y="308"/>
                      </a:cubicBezTo>
                      <a:cubicBezTo>
                        <a:pt x="1016" y="305"/>
                        <a:pt x="1044" y="306"/>
                        <a:pt x="1071" y="299"/>
                      </a:cubicBezTo>
                      <a:cubicBezTo>
                        <a:pt x="1079" y="297"/>
                        <a:pt x="1083" y="286"/>
                        <a:pt x="1089" y="280"/>
                      </a:cubicBezTo>
                      <a:cubicBezTo>
                        <a:pt x="1112" y="257"/>
                        <a:pt x="1134" y="231"/>
                        <a:pt x="1163" y="215"/>
                      </a:cubicBezTo>
                    </a:path>
                  </a:pathLst>
                </a:cu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</a:endParaRPr>
                </a:p>
              </p:txBody>
            </p:sp>
          </p:grpSp>
          <p:sp>
            <p:nvSpPr>
              <p:cNvPr id="78" name="Text Box 15"/>
              <p:cNvSpPr txBox="1">
                <a:spLocks noChangeArrowheads="1"/>
              </p:cNvSpPr>
              <p:nvPr/>
            </p:nvSpPr>
            <p:spPr bwMode="auto">
              <a:xfrm>
                <a:off x="7164288" y="878564"/>
                <a:ext cx="133224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内存储器</a:t>
                </a: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p:grpSp>
      </p:grpSp>
      <p:sp>
        <p:nvSpPr>
          <p:cNvPr id="88" name="Line 18"/>
          <p:cNvSpPr>
            <a:spLocks noChangeShapeType="1"/>
          </p:cNvSpPr>
          <p:nvPr/>
        </p:nvSpPr>
        <p:spPr bwMode="auto">
          <a:xfrm flipV="1">
            <a:off x="7294651" y="2395028"/>
            <a:ext cx="1008545" cy="1424793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endParaRPr lang="zh-CN" altLang="en-US">
              <a:solidFill>
                <a:prstClr val="black"/>
              </a:solidFill>
              <a:latin typeface="黑体"/>
              <a:ea typeface="黑体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-10274" y="4993869"/>
            <a:ext cx="12192000" cy="1026723"/>
            <a:chOff x="0" y="3318875"/>
            <a:chExt cx="12192000" cy="1026723"/>
          </a:xfrm>
        </p:grpSpPr>
        <p:sp>
          <p:nvSpPr>
            <p:cNvPr id="91" name="Rectangle 11"/>
            <p:cNvSpPr>
              <a:spLocks noChangeArrowheads="1"/>
            </p:cNvSpPr>
            <p:nvPr/>
          </p:nvSpPr>
          <p:spPr bwMode="auto">
            <a:xfrm>
              <a:off x="0" y="3318875"/>
              <a:ext cx="12192000" cy="102672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570840" y="3398286"/>
              <a:ext cx="1105031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触发器是由基本逻辑门构造出的一种逻辑电路，用于存储二进制数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0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和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（具有记忆功能），可作为存储器、寄存器等存储装置的基本单元。属于时序逻辑电路。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011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2.5.4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寄存器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36" name="Rectangle 3"/>
          <p:cNvSpPr txBox="1">
            <a:spLocks/>
          </p:cNvSpPr>
          <p:nvPr/>
        </p:nvSpPr>
        <p:spPr bwMode="auto">
          <a:xfrm>
            <a:off x="1849429" y="1065181"/>
            <a:ext cx="8311848" cy="317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hangingPunct="0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n-cs"/>
              </a:defRPr>
            </a:lvl1pPr>
            <a:lvl2pPr marL="742950" indent="-285750" algn="just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defRPr>
            </a:lvl2pPr>
            <a:lvl3pPr marL="1143000" indent="-228600" algn="just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900" b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just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r>
              <a:rPr lang="zh-CN" altLang="en-US" kern="0">
                <a:latin typeface="Constantia" pitchFamily="18" charset="0"/>
              </a:rPr>
              <a:t>寄存器</a:t>
            </a:r>
            <a:endParaRPr lang="en-US" altLang="zh-CN" kern="0">
              <a:latin typeface="Constantia" pitchFamily="18" charset="0"/>
            </a:endParaRPr>
          </a:p>
          <a:p>
            <a:pPr lvl="1"/>
            <a:r>
              <a:rPr lang="en-US" altLang="zh-CN" sz="2400" kern="0">
                <a:latin typeface="Constantia" pitchFamily="18" charset="0"/>
              </a:rPr>
              <a:t>CPU</a:t>
            </a:r>
            <a:r>
              <a:rPr lang="zh-CN" altLang="en-US" sz="2400" kern="0">
                <a:latin typeface="Constantia" pitchFamily="18" charset="0"/>
              </a:rPr>
              <a:t>中用于存放中间运算结果或其它二进制信息的部件</a:t>
            </a:r>
            <a:endParaRPr lang="en-US" altLang="zh-CN" sz="2400" kern="0">
              <a:latin typeface="Constantia" pitchFamily="18" charset="0"/>
            </a:endParaRPr>
          </a:p>
          <a:p>
            <a:pPr lvl="1"/>
            <a:r>
              <a:rPr lang="zh-CN" altLang="en-US" sz="2400" kern="0">
                <a:latin typeface="Constantia" pitchFamily="18" charset="0"/>
              </a:rPr>
              <a:t>由触发器和门电路组成</a:t>
            </a:r>
            <a:endParaRPr lang="en-US" altLang="zh-CN" sz="2400" kern="0">
              <a:latin typeface="Constantia" pitchFamily="18" charset="0"/>
            </a:endParaRPr>
          </a:p>
          <a:p>
            <a:pPr lvl="2"/>
            <a:r>
              <a:rPr lang="zh-CN" altLang="en-US" sz="2400" kern="0">
                <a:latin typeface="Constantia" pitchFamily="18" charset="0"/>
              </a:rPr>
              <a:t>一个触发器可以存放</a:t>
            </a:r>
            <a:r>
              <a:rPr lang="en-US" altLang="zh-CN" sz="2400" kern="0">
                <a:latin typeface="Constantia" pitchFamily="18" charset="0"/>
              </a:rPr>
              <a:t>1</a:t>
            </a:r>
            <a:r>
              <a:rPr lang="zh-CN" altLang="en-US" sz="2400" kern="0">
                <a:latin typeface="Constantia" pitchFamily="18" charset="0"/>
              </a:rPr>
              <a:t>位二进制码</a:t>
            </a:r>
            <a:endParaRPr lang="en-US" altLang="zh-CN" sz="2400" kern="0">
              <a:latin typeface="Constantia" pitchFamily="18" charset="0"/>
            </a:endParaRPr>
          </a:p>
          <a:p>
            <a:pPr lvl="2"/>
            <a:r>
              <a:rPr lang="en-US" altLang="zh-CN" sz="2400" kern="0">
                <a:latin typeface="Constantia" pitchFamily="18" charset="0"/>
              </a:rPr>
              <a:t>N</a:t>
            </a:r>
            <a:r>
              <a:rPr lang="zh-CN" altLang="en-US" sz="2400" kern="0">
                <a:latin typeface="Constantia" pitchFamily="18" charset="0"/>
              </a:rPr>
              <a:t>个触发器可以存放</a:t>
            </a:r>
            <a:r>
              <a:rPr lang="en-US" altLang="zh-CN" sz="2400" kern="0">
                <a:latin typeface="Constantia" pitchFamily="18" charset="0"/>
              </a:rPr>
              <a:t>N</a:t>
            </a:r>
            <a:r>
              <a:rPr lang="zh-CN" altLang="en-US" sz="2400" kern="0">
                <a:latin typeface="Constantia" pitchFamily="18" charset="0"/>
              </a:rPr>
              <a:t>位二进制码</a:t>
            </a:r>
            <a:endParaRPr lang="en-US" altLang="zh-CN" sz="2400" kern="0" dirty="0">
              <a:latin typeface="Constantia" pitchFamily="18" charset="0"/>
            </a:endParaRPr>
          </a:p>
        </p:txBody>
      </p:sp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1664698" y="197422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188936" y="3832942"/>
            <a:ext cx="3878331" cy="2510162"/>
            <a:chOff x="4788024" y="2307020"/>
            <a:chExt cx="4104456" cy="2039911"/>
          </a:xfrm>
        </p:grpSpPr>
        <p:graphicFrame>
          <p:nvGraphicFramePr>
            <p:cNvPr id="39" name="对象 38"/>
            <p:cNvGraphicFramePr>
              <a:graphicFrameLocks noChangeAspect="1"/>
            </p:cNvGraphicFramePr>
            <p:nvPr>
              <p:extLst/>
            </p:nvPr>
          </p:nvGraphicFramePr>
          <p:xfrm>
            <a:off x="4788024" y="2307020"/>
            <a:ext cx="4104456" cy="17768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4" name="Visio" r:id="rId7" imgW="4187571" imgH="1741932" progId="Visio.Drawing.11">
                    <p:embed/>
                  </p:oleObj>
                </mc:Choice>
                <mc:Fallback>
                  <p:oleObj name="Visio" r:id="rId7" imgW="4187571" imgH="1741932" progId="Visio.Drawing.11">
                    <p:embed/>
                    <p:pic>
                      <p:nvPicPr>
                        <p:cNvPr id="39" name="对象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8024" y="2307020"/>
                          <a:ext cx="4104456" cy="17768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TextBox 2"/>
            <p:cNvSpPr txBox="1"/>
            <p:nvPr/>
          </p:nvSpPr>
          <p:spPr>
            <a:xfrm>
              <a:off x="5076056" y="4082796"/>
              <a:ext cx="3456384" cy="264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51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4</a:t>
              </a:r>
              <a:r>
                <a:rPr kumimoji="0" lang="zh-CN" altLang="en-US" sz="151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个</a:t>
              </a:r>
              <a:r>
                <a:rPr kumimoji="0" lang="en-US" altLang="zh-CN" sz="151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D</a:t>
              </a:r>
              <a:r>
                <a:rPr kumimoji="0" lang="zh-CN" altLang="en-US" sz="151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触发器构成的</a:t>
              </a:r>
              <a:r>
                <a:rPr kumimoji="0" lang="en-US" altLang="zh-CN" sz="151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4</a:t>
              </a:r>
              <a:r>
                <a:rPr kumimoji="0" lang="zh-CN" altLang="en-US" sz="1512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</a:rPr>
                <a:t>位寄存器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3033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76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存储器的结构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1664698" y="197422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1196127" y="884821"/>
            <a:ext cx="990604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存储设备是用于储存信息的设备或装置。通常是将信息数字化后再以利用电、磁或光学等方式的媒体加以存储。</a:t>
            </a:r>
          </a:p>
          <a:p>
            <a:pPr marL="273050" marR="0" lvl="0" indent="-2730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常见的存储设备有：</a:t>
            </a: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利用电能方式存储信息的设备如：如各式随机存取存储器（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RAM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）、只读存储器（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ROM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）等</a:t>
            </a: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利用磁能方式存储信息的设备如：硬盘、软盘、磁带、磁芯存储器、磁泡存储器</a:t>
            </a: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利用光学方式存储信息的设备如：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或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DVD</a:t>
            </a: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利用磁光方式存储信息的设备如：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MO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（磁光盘）</a:t>
            </a: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利用其他实体物如纸卡、纸带等存储信息的设备如：打孔卡、打孔带等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92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76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存储器的结构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1664698" y="197422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73" y="1147933"/>
            <a:ext cx="3178175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59" y="1012875"/>
            <a:ext cx="3454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29" y="3583117"/>
            <a:ext cx="3089275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603" y="3583117"/>
            <a:ext cx="40386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903" y="1283386"/>
            <a:ext cx="3009900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22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76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存储器的结构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37" name="Rectangle 5"/>
          <p:cNvSpPr>
            <a:spLocks noChangeArrowheads="1"/>
          </p:cNvSpPr>
          <p:nvPr/>
        </p:nvSpPr>
        <p:spPr bwMode="auto">
          <a:xfrm>
            <a:off x="1664698" y="197422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486" y="1111243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886" y="1339843"/>
            <a:ext cx="238125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486" y="3854443"/>
            <a:ext cx="28194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86" y="3625843"/>
            <a:ext cx="44672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292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76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存储器的结构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58" y="936172"/>
            <a:ext cx="3432175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658" y="936172"/>
            <a:ext cx="31623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258" y="4441372"/>
            <a:ext cx="4724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58" y="4060372"/>
            <a:ext cx="31337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028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76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存储器的结构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49" name="Rectangle 3"/>
          <p:cNvSpPr txBox="1">
            <a:spLocks/>
          </p:cNvSpPr>
          <p:nvPr/>
        </p:nvSpPr>
        <p:spPr bwMode="auto">
          <a:xfrm>
            <a:off x="1970314" y="979714"/>
            <a:ext cx="8229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>
                <a:latin typeface="Constantia" panose="02030602050306030303" pitchFamily="18" charset="0"/>
                <a:ea typeface="宋体" panose="02010600030101010101" pitchFamily="2" charset="-122"/>
              </a:rPr>
              <a:t>半导体存储器：</a:t>
            </a:r>
          </a:p>
          <a:p>
            <a:pPr lvl="1"/>
            <a:r>
              <a:rPr lang="zh-CN" altLang="en-US">
                <a:latin typeface="Constantia" panose="02030602050306030303" pitchFamily="18" charset="0"/>
                <a:ea typeface="宋体" panose="02010600030101010101" pitchFamily="2" charset="-122"/>
              </a:rPr>
              <a:t>主存（内存）</a:t>
            </a:r>
          </a:p>
          <a:p>
            <a:r>
              <a:rPr lang="zh-CN" altLang="en-US" sz="2400">
                <a:latin typeface="Constantia" panose="02030602050306030303" pitchFamily="18" charset="0"/>
                <a:ea typeface="宋体" panose="02010600030101010101" pitchFamily="2" charset="-122"/>
              </a:rPr>
              <a:t>一个触发器可以存储</a:t>
            </a:r>
            <a:r>
              <a:rPr lang="en-US" altLang="zh-CN" sz="2400">
                <a:solidFill>
                  <a:srgbClr val="FF00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1</a:t>
            </a:r>
            <a:r>
              <a:rPr lang="zh-CN" altLang="en-US" sz="2400">
                <a:latin typeface="Constantia" panose="02030602050306030303" pitchFamily="18" charset="0"/>
                <a:ea typeface="宋体" panose="02010600030101010101" pitchFamily="2" charset="-122"/>
              </a:rPr>
              <a:t>位数据，这是存储器的最小单位</a:t>
            </a:r>
            <a:endParaRPr lang="en-US" altLang="zh-CN" sz="2400"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r>
              <a:rPr lang="en-US" altLang="zh-CN" sz="2400">
                <a:latin typeface="Constantia" panose="02030602050306030303" pitchFamily="18" charset="0"/>
                <a:ea typeface="宋体" panose="02010600030101010101" pitchFamily="2" charset="-122"/>
              </a:rPr>
              <a:t>bit(</a:t>
            </a:r>
            <a:r>
              <a:rPr lang="zh-CN" altLang="en-US" sz="2400">
                <a:latin typeface="Constantia" panose="02030602050306030303" pitchFamily="18" charset="0"/>
                <a:ea typeface="宋体" panose="02010600030101010101" pitchFamily="2" charset="-122"/>
              </a:rPr>
              <a:t>比特</a:t>
            </a:r>
            <a:r>
              <a:rPr lang="en-US" altLang="zh-CN" sz="2400">
                <a:latin typeface="Constantia" panose="02030602050306030303" pitchFamily="18" charset="0"/>
                <a:ea typeface="宋体" panose="02010600030101010101" pitchFamily="2" charset="-122"/>
              </a:rPr>
              <a:t>)</a:t>
            </a:r>
          </a:p>
          <a:p>
            <a:r>
              <a:rPr lang="zh-CN" altLang="en-US" sz="2800">
                <a:latin typeface="Constantia" panose="02030602050306030303" pitchFamily="18" charset="0"/>
                <a:ea typeface="宋体" panose="02010600030101010101" pitchFamily="2" charset="-122"/>
              </a:rPr>
              <a:t>每</a:t>
            </a:r>
            <a:r>
              <a:rPr lang="en-US" altLang="zh-CN" sz="2800">
                <a:latin typeface="Constantia" panose="02030602050306030303" pitchFamily="18" charset="0"/>
                <a:ea typeface="宋体" panose="02010600030101010101" pitchFamily="2" charset="-122"/>
              </a:rPr>
              <a:t>8</a:t>
            </a:r>
            <a:r>
              <a:rPr lang="zh-CN" altLang="en-US" sz="2800">
                <a:latin typeface="Constantia" panose="02030602050306030303" pitchFamily="18" charset="0"/>
                <a:ea typeface="宋体" panose="02010600030101010101" pitchFamily="2" charset="-122"/>
              </a:rPr>
              <a:t>位组成一个存储单元，称为一个字节（</a:t>
            </a:r>
            <a:r>
              <a:rPr lang="en-US" altLang="zh-CN" sz="2800">
                <a:latin typeface="Constantia" panose="02030602050306030303" pitchFamily="18" charset="0"/>
                <a:ea typeface="宋体" panose="02010600030101010101" pitchFamily="2" charset="-122"/>
              </a:rPr>
              <a:t>Byte</a:t>
            </a:r>
            <a:r>
              <a:rPr lang="zh-CN" altLang="en-US" sz="2800">
                <a:latin typeface="Constantia" panose="02030602050306030303" pitchFamily="18" charset="0"/>
                <a:ea typeface="宋体" panose="02010600030101010101" pitchFamily="2" charset="-122"/>
              </a:rPr>
              <a:t>）</a:t>
            </a:r>
            <a:endParaRPr lang="en-US" altLang="zh-CN" sz="2800"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r>
              <a:rPr lang="en-US" altLang="zh-CN" sz="2800">
                <a:latin typeface="Constantia" panose="02030602050306030303" pitchFamily="18" charset="0"/>
                <a:ea typeface="宋体" panose="02010600030101010101" pitchFamily="2" charset="-122"/>
              </a:rPr>
              <a:t>KB,MB, GB, TB,...</a:t>
            </a:r>
            <a:endParaRPr lang="zh-CN" altLang="en-US" sz="2800" dirty="0">
              <a:latin typeface="Constantia" panose="02030602050306030303" pitchFamily="18" charset="0"/>
              <a:ea typeface="宋体" panose="02010600030101010101" pitchFamily="2" charset="-122"/>
            </a:endParaRPr>
          </a:p>
        </p:txBody>
      </p:sp>
      <p:grpSp>
        <p:nvGrpSpPr>
          <p:cNvPr id="50" name="Group 2"/>
          <p:cNvGrpSpPr>
            <a:grpSpLocks/>
          </p:cNvGrpSpPr>
          <p:nvPr/>
        </p:nvGrpSpPr>
        <p:grpSpPr bwMode="auto">
          <a:xfrm>
            <a:off x="2960914" y="3799114"/>
            <a:ext cx="6553200" cy="2160588"/>
            <a:chOff x="2531" y="5538"/>
            <a:chExt cx="7132" cy="1560"/>
          </a:xfrm>
        </p:grpSpPr>
        <p:grpSp>
          <p:nvGrpSpPr>
            <p:cNvPr id="51" name="Group 3"/>
            <p:cNvGrpSpPr>
              <a:grpSpLocks/>
            </p:cNvGrpSpPr>
            <p:nvPr/>
          </p:nvGrpSpPr>
          <p:grpSpPr bwMode="auto">
            <a:xfrm>
              <a:off x="3777" y="5538"/>
              <a:ext cx="4320" cy="780"/>
              <a:chOff x="3780" y="8304"/>
              <a:chExt cx="4320" cy="780"/>
            </a:xfrm>
          </p:grpSpPr>
          <p:grpSp>
            <p:nvGrpSpPr>
              <p:cNvPr id="60" name="Group 4"/>
              <p:cNvGrpSpPr>
                <a:grpSpLocks/>
              </p:cNvGrpSpPr>
              <p:nvPr/>
            </p:nvGrpSpPr>
            <p:grpSpPr bwMode="auto">
              <a:xfrm>
                <a:off x="3780" y="8616"/>
                <a:ext cx="4320" cy="468"/>
                <a:chOff x="3060" y="8148"/>
                <a:chExt cx="4320" cy="468"/>
              </a:xfrm>
            </p:grpSpPr>
            <p:sp>
              <p:nvSpPr>
                <p:cNvPr id="69" name="Rectangle 5"/>
                <p:cNvSpPr>
                  <a:spLocks noChangeArrowheads="1"/>
                </p:cNvSpPr>
                <p:nvPr/>
              </p:nvSpPr>
              <p:spPr bwMode="auto">
                <a:xfrm>
                  <a:off x="3060" y="8148"/>
                  <a:ext cx="540" cy="46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0" name="Rectangle 6"/>
                <p:cNvSpPr>
                  <a:spLocks noChangeArrowheads="1"/>
                </p:cNvSpPr>
                <p:nvPr/>
              </p:nvSpPr>
              <p:spPr bwMode="auto">
                <a:xfrm>
                  <a:off x="3600" y="8148"/>
                  <a:ext cx="540" cy="46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" name="Rectangle 7"/>
                <p:cNvSpPr>
                  <a:spLocks noChangeArrowheads="1"/>
                </p:cNvSpPr>
                <p:nvPr/>
              </p:nvSpPr>
              <p:spPr bwMode="auto">
                <a:xfrm>
                  <a:off x="4140" y="8148"/>
                  <a:ext cx="540" cy="46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2" name="Rectangle 8"/>
                <p:cNvSpPr>
                  <a:spLocks noChangeArrowheads="1"/>
                </p:cNvSpPr>
                <p:nvPr/>
              </p:nvSpPr>
              <p:spPr bwMode="auto">
                <a:xfrm>
                  <a:off x="4680" y="8148"/>
                  <a:ext cx="540" cy="46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3" name="Rectangle 9"/>
                <p:cNvSpPr>
                  <a:spLocks noChangeArrowheads="1"/>
                </p:cNvSpPr>
                <p:nvPr/>
              </p:nvSpPr>
              <p:spPr bwMode="auto">
                <a:xfrm>
                  <a:off x="5220" y="8148"/>
                  <a:ext cx="540" cy="46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4" name="Rectangle 10"/>
                <p:cNvSpPr>
                  <a:spLocks noChangeArrowheads="1"/>
                </p:cNvSpPr>
                <p:nvPr/>
              </p:nvSpPr>
              <p:spPr bwMode="auto">
                <a:xfrm>
                  <a:off x="5760" y="8148"/>
                  <a:ext cx="540" cy="46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5" name="Rectangle 11"/>
                <p:cNvSpPr>
                  <a:spLocks noChangeArrowheads="1"/>
                </p:cNvSpPr>
                <p:nvPr/>
              </p:nvSpPr>
              <p:spPr bwMode="auto">
                <a:xfrm>
                  <a:off x="6300" y="8148"/>
                  <a:ext cx="540" cy="46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6" name="Rectangle 12"/>
                <p:cNvSpPr>
                  <a:spLocks noChangeArrowheads="1"/>
                </p:cNvSpPr>
                <p:nvPr/>
              </p:nvSpPr>
              <p:spPr bwMode="auto">
                <a:xfrm>
                  <a:off x="6840" y="8148"/>
                  <a:ext cx="540" cy="46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4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1" name="Text Box 13"/>
              <p:cNvSpPr txBox="1">
                <a:spLocks noChangeArrowheads="1"/>
              </p:cNvSpPr>
              <p:nvPr/>
            </p:nvSpPr>
            <p:spPr bwMode="auto">
              <a:xfrm>
                <a:off x="3876" y="8304"/>
                <a:ext cx="360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7</a:t>
                </a:r>
                <a:endParaRPr kumimoji="0" lang="zh-CN" altLang="zh-CN" sz="4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2" name="Text Box 14"/>
              <p:cNvSpPr txBox="1">
                <a:spLocks noChangeArrowheads="1"/>
              </p:cNvSpPr>
              <p:nvPr/>
            </p:nvSpPr>
            <p:spPr bwMode="auto">
              <a:xfrm>
                <a:off x="4404" y="8304"/>
                <a:ext cx="360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6</a:t>
                </a:r>
                <a:endParaRPr kumimoji="0" lang="zh-CN" altLang="zh-CN" sz="4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3" name="Text Box 15"/>
              <p:cNvSpPr txBox="1">
                <a:spLocks noChangeArrowheads="1"/>
              </p:cNvSpPr>
              <p:nvPr/>
            </p:nvSpPr>
            <p:spPr bwMode="auto">
              <a:xfrm>
                <a:off x="4942" y="8304"/>
                <a:ext cx="360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5</a:t>
                </a:r>
                <a:endParaRPr kumimoji="0" lang="zh-CN" altLang="zh-CN" sz="4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4" name="Text Box 16"/>
              <p:cNvSpPr txBox="1">
                <a:spLocks noChangeArrowheads="1"/>
              </p:cNvSpPr>
              <p:nvPr/>
            </p:nvSpPr>
            <p:spPr bwMode="auto">
              <a:xfrm>
                <a:off x="5470" y="8304"/>
                <a:ext cx="360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4</a:t>
                </a:r>
                <a:endParaRPr kumimoji="0" lang="zh-CN" altLang="zh-CN" sz="4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5" name="Text Box 17"/>
              <p:cNvSpPr txBox="1">
                <a:spLocks noChangeArrowheads="1"/>
              </p:cNvSpPr>
              <p:nvPr/>
            </p:nvSpPr>
            <p:spPr bwMode="auto">
              <a:xfrm>
                <a:off x="6024" y="8304"/>
                <a:ext cx="360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3</a:t>
                </a:r>
                <a:endParaRPr kumimoji="0" lang="zh-CN" altLang="zh-CN" sz="4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6" name="Text Box 18"/>
              <p:cNvSpPr txBox="1">
                <a:spLocks noChangeArrowheads="1"/>
              </p:cNvSpPr>
              <p:nvPr/>
            </p:nvSpPr>
            <p:spPr bwMode="auto">
              <a:xfrm>
                <a:off x="6552" y="8304"/>
                <a:ext cx="360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2</a:t>
                </a:r>
                <a:endParaRPr kumimoji="0" lang="zh-CN" altLang="zh-CN" sz="4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7" name="Text Box 19"/>
              <p:cNvSpPr txBox="1">
                <a:spLocks noChangeArrowheads="1"/>
              </p:cNvSpPr>
              <p:nvPr/>
            </p:nvSpPr>
            <p:spPr bwMode="auto">
              <a:xfrm>
                <a:off x="7090" y="8304"/>
                <a:ext cx="360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1</a:t>
                </a:r>
                <a:endParaRPr kumimoji="0" lang="zh-CN" altLang="zh-CN" sz="4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8" name="Text Box 20"/>
              <p:cNvSpPr txBox="1">
                <a:spLocks noChangeArrowheads="1"/>
              </p:cNvSpPr>
              <p:nvPr/>
            </p:nvSpPr>
            <p:spPr bwMode="auto">
              <a:xfrm>
                <a:off x="7618" y="8304"/>
                <a:ext cx="360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0" lang="zh-CN" altLang="zh-CN" sz="4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2" name="Group 21"/>
            <p:cNvGrpSpPr>
              <a:grpSpLocks/>
            </p:cNvGrpSpPr>
            <p:nvPr/>
          </p:nvGrpSpPr>
          <p:grpSpPr bwMode="auto">
            <a:xfrm>
              <a:off x="2531" y="6360"/>
              <a:ext cx="1538" cy="738"/>
              <a:chOff x="2534" y="8814"/>
              <a:chExt cx="1538" cy="738"/>
            </a:xfrm>
          </p:grpSpPr>
          <p:sp>
            <p:nvSpPr>
              <p:cNvPr id="57" name="Text Box 22"/>
              <p:cNvSpPr txBox="1">
                <a:spLocks noChangeArrowheads="1"/>
              </p:cNvSpPr>
              <p:nvPr/>
            </p:nvSpPr>
            <p:spPr bwMode="auto">
              <a:xfrm>
                <a:off x="2534" y="8928"/>
                <a:ext cx="1246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最高有效位</a:t>
                </a: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（第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7</a:t>
                </a:r>
                <a:r>
                  <a: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位）</a:t>
                </a:r>
                <a:endParaRPr kumimoji="0" lang="zh-CN" altLang="zh-CN" sz="4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8" name="Line 23"/>
              <p:cNvSpPr>
                <a:spLocks noChangeShapeType="1"/>
              </p:cNvSpPr>
              <p:nvPr/>
            </p:nvSpPr>
            <p:spPr bwMode="auto">
              <a:xfrm>
                <a:off x="3712" y="9282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9" name="Line 24"/>
              <p:cNvSpPr>
                <a:spLocks noChangeShapeType="1"/>
              </p:cNvSpPr>
              <p:nvPr/>
            </p:nvSpPr>
            <p:spPr bwMode="auto">
              <a:xfrm flipV="1">
                <a:off x="4072" y="8814"/>
                <a:ext cx="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3" name="Group 25"/>
            <p:cNvGrpSpPr>
              <a:grpSpLocks/>
            </p:cNvGrpSpPr>
            <p:nvPr/>
          </p:nvGrpSpPr>
          <p:grpSpPr bwMode="auto">
            <a:xfrm>
              <a:off x="7917" y="6360"/>
              <a:ext cx="1746" cy="738"/>
              <a:chOff x="7920" y="8772"/>
              <a:chExt cx="1746" cy="738"/>
            </a:xfrm>
          </p:grpSpPr>
          <p:sp>
            <p:nvSpPr>
              <p:cNvPr id="54" name="Text Box 26"/>
              <p:cNvSpPr txBox="1">
                <a:spLocks noChangeArrowheads="1"/>
              </p:cNvSpPr>
              <p:nvPr/>
            </p:nvSpPr>
            <p:spPr bwMode="auto">
              <a:xfrm>
                <a:off x="8280" y="8886"/>
                <a:ext cx="1386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最低有效位</a:t>
                </a: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（第</a:t>
                </a: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r>
                  <a: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位）</a:t>
                </a:r>
                <a:endParaRPr kumimoji="0" lang="zh-CN" altLang="zh-CN" sz="4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Line 27"/>
              <p:cNvSpPr>
                <a:spLocks noChangeShapeType="1"/>
              </p:cNvSpPr>
              <p:nvPr/>
            </p:nvSpPr>
            <p:spPr bwMode="auto">
              <a:xfrm>
                <a:off x="7920" y="9240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6" name="Line 28"/>
              <p:cNvSpPr>
                <a:spLocks noChangeShapeType="1"/>
              </p:cNvSpPr>
              <p:nvPr/>
            </p:nvSpPr>
            <p:spPr bwMode="auto">
              <a:xfrm flipV="1">
                <a:off x="7920" y="8772"/>
                <a:ext cx="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3014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76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存储器的结构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3" name="Rectangle 3"/>
          <p:cNvSpPr txBox="1">
            <a:spLocks/>
          </p:cNvSpPr>
          <p:nvPr/>
        </p:nvSpPr>
        <p:spPr bwMode="auto">
          <a:xfrm>
            <a:off x="1970314" y="1126776"/>
            <a:ext cx="855617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>
                <a:latin typeface="Constantia" panose="02030602050306030303" pitchFamily="18" charset="0"/>
                <a:ea typeface="宋体" panose="02010600030101010101" pitchFamily="2" charset="-122"/>
              </a:rPr>
              <a:t>若干存储单元集成到一起组成</a:t>
            </a:r>
            <a:r>
              <a:rPr lang="zh-CN" altLang="en-US" sz="3000" dirty="0">
                <a:solidFill>
                  <a:srgbClr val="FF00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内存芯片</a:t>
            </a:r>
          </a:p>
          <a:p>
            <a:r>
              <a:rPr lang="zh-CN" altLang="en-US" sz="3000" dirty="0">
                <a:latin typeface="Constantia" panose="02030602050306030303" pitchFamily="18" charset="0"/>
                <a:ea typeface="宋体" panose="02010600030101010101" pitchFamily="2" charset="-122"/>
              </a:rPr>
              <a:t>若干内存芯片集成到一个小的板子上做成</a:t>
            </a:r>
            <a:r>
              <a:rPr lang="zh-CN" altLang="en-US" sz="3000" dirty="0">
                <a:solidFill>
                  <a:srgbClr val="FF00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内存条</a:t>
            </a:r>
          </a:p>
          <a:p>
            <a:r>
              <a:rPr lang="zh-CN" altLang="en-US" sz="3000" dirty="0">
                <a:latin typeface="Constantia" panose="02030602050306030303" pitchFamily="18" charset="0"/>
                <a:ea typeface="宋体" panose="02010600030101010101" pitchFamily="2" charset="-122"/>
              </a:rPr>
              <a:t>内存条插到主机板中，称为计算机的</a:t>
            </a:r>
            <a:r>
              <a:rPr lang="zh-CN" altLang="en-US" sz="3000" dirty="0">
                <a:solidFill>
                  <a:srgbClr val="FF00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内存</a:t>
            </a:r>
            <a:r>
              <a:rPr lang="zh-CN" altLang="en-US" sz="3000" dirty="0">
                <a:latin typeface="Constantia" panose="02030602050306030303" pitchFamily="18" charset="0"/>
                <a:ea typeface="宋体" panose="02010600030101010101" pitchFamily="2" charset="-122"/>
              </a:rPr>
              <a:t>。</a:t>
            </a:r>
          </a:p>
          <a:p>
            <a:r>
              <a:rPr lang="zh-CN" altLang="en-US" sz="3000" dirty="0">
                <a:latin typeface="Constantia" panose="02030602050306030303" pitchFamily="18" charset="0"/>
                <a:ea typeface="宋体" panose="02010600030101010101" pitchFamily="2" charset="-122"/>
              </a:rPr>
              <a:t>触发器→储存单元→存储芯片→内存条</a:t>
            </a:r>
          </a:p>
        </p:txBody>
      </p:sp>
      <p:pic>
        <p:nvPicPr>
          <p:cNvPr id="14" name="Picture 31" descr="GDDR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1" y="3728800"/>
            <a:ext cx="2590800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2" descr="ddr2-ra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081" y="4131231"/>
            <a:ext cx="4876800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80" y="3210465"/>
            <a:ext cx="3712028" cy="296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90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48" cy="685800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 bwMode="auto"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 bwMode="auto"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" name="圆角矩形 29"/>
          <p:cNvSpPr/>
          <p:nvPr/>
        </p:nvSpPr>
        <p:spPr bwMode="auto"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1" name="圆角矩形 30"/>
          <p:cNvSpPr/>
          <p:nvPr/>
        </p:nvSpPr>
        <p:spPr bwMode="auto"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2381251" y="2476500"/>
            <a:ext cx="1710725" cy="189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1735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34" name="同侧圆角矩形 33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6373734" y="2959525"/>
              <a:ext cx="57565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1EF6D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逻辑代数基础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08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373"/>
    </mc:Choice>
    <mc:Fallback xmlns="">
      <p:transition advTm="4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76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存储器的结构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1" name="Rectangle 3"/>
          <p:cNvSpPr txBox="1">
            <a:spLocks/>
          </p:cNvSpPr>
          <p:nvPr/>
        </p:nvSpPr>
        <p:spPr bwMode="auto">
          <a:xfrm>
            <a:off x="552825" y="620563"/>
            <a:ext cx="6868886" cy="234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计算机的内存由成千上万的存储单元组成。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信息（数据）存储在存储单元中。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给每一个存储单元一个唯一的号码（整数）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内存地址</a:t>
            </a: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内存地址从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0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开始，按顺序编址。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552825" y="2654593"/>
            <a:ext cx="7202213" cy="392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连续存储的数据的地址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=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起始地址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偏移地址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整数数组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a[100]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顺序存储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a[0]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在地址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100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则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a[k]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100+kM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M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为每个整数占的字节数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a[0]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的地址称为数组的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首地址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可以做到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随机存取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RAM(Random Access Memory)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ROM(Read Only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Memoey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顺序存取</a:t>
            </a: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042427"/>
              </p:ext>
            </p:extLst>
          </p:nvPr>
        </p:nvGraphicFramePr>
        <p:xfrm>
          <a:off x="7969065" y="1230782"/>
          <a:ext cx="3578727" cy="4261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Visio" r:id="rId7" imgW="2755826" imgH="3280773" progId="Visio.Drawing.11">
                  <p:embed/>
                </p:oleObj>
              </mc:Choice>
              <mc:Fallback>
                <p:oleObj name="Visio" r:id="rId7" imgW="2755826" imgH="3280773" progId="Visio.Drawing.11">
                  <p:embed/>
                  <p:pic>
                    <p:nvPicPr>
                      <p:cNvPr id="3379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9065" y="1230782"/>
                        <a:ext cx="3578727" cy="42610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52890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76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存储器的结构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069772" y="1807028"/>
            <a:ext cx="6215742" cy="249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要读写的内存地址由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CPU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产生，</a:t>
            </a:r>
          </a:p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地址译码器确定选择的存取单元</a:t>
            </a:r>
          </a:p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数据线上读出</a:t>
            </a:r>
            <a:r>
              <a:rPr kumimoji="0" lang="en-US" altLang="zh-CN" sz="3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写入数据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内存读写的特点：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拷贝读，破坏写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881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76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2.5.5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存储器的结构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2" name="Rectangle 3"/>
          <p:cNvSpPr txBox="1">
            <a:spLocks/>
          </p:cNvSpPr>
          <p:nvPr/>
        </p:nvSpPr>
        <p:spPr bwMode="auto">
          <a:xfrm>
            <a:off x="892629" y="3411923"/>
            <a:ext cx="9361714" cy="294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400" dirty="0">
                <a:latin typeface="Constantia" panose="02030602050306030303" pitchFamily="18" charset="0"/>
                <a:ea typeface="宋体" panose="02010600030101010101" pitchFamily="2" charset="-122"/>
              </a:rPr>
              <a:t>总线</a:t>
            </a:r>
          </a:p>
          <a:p>
            <a:pPr lvl="1"/>
            <a:r>
              <a:rPr lang="zh-CN" altLang="en-US" sz="3100" dirty="0">
                <a:latin typeface="Constantia" panose="02030602050306030303" pitchFamily="18" charset="0"/>
                <a:ea typeface="宋体" panose="02010600030101010101" pitchFamily="2" charset="-122"/>
              </a:rPr>
              <a:t>地址总线</a:t>
            </a:r>
          </a:p>
          <a:p>
            <a:pPr lvl="1"/>
            <a:r>
              <a:rPr lang="zh-CN" altLang="en-US" sz="3100" dirty="0">
                <a:latin typeface="Constantia" panose="02030602050306030303" pitchFamily="18" charset="0"/>
                <a:ea typeface="宋体" panose="02010600030101010101" pitchFamily="2" charset="-122"/>
              </a:rPr>
              <a:t>数据总线</a:t>
            </a:r>
          </a:p>
          <a:p>
            <a:pPr lvl="1"/>
            <a:r>
              <a:rPr lang="zh-CN" altLang="en-US" sz="3100" dirty="0">
                <a:latin typeface="Constantia" panose="02030602050306030303" pitchFamily="18" charset="0"/>
                <a:ea typeface="宋体" panose="02010600030101010101" pitchFamily="2" charset="-122"/>
              </a:rPr>
              <a:t>控制总线</a:t>
            </a:r>
          </a:p>
          <a:p>
            <a:pPr lvl="1"/>
            <a:r>
              <a:rPr lang="zh-CN" altLang="en-US" sz="3100" dirty="0">
                <a:latin typeface="Constantia" panose="02030602050306030303" pitchFamily="18" charset="0"/>
                <a:ea typeface="宋体" panose="02010600030101010101" pitchFamily="2" charset="-122"/>
              </a:rPr>
              <a:t>地址总线的条数，决定能访问的内存数量！！！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805543"/>
            <a:ext cx="4495800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876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2.5.6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加法器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1940272" y="765680"/>
            <a:ext cx="2682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由两个与非门构成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0" y="914990"/>
            <a:ext cx="12192000" cy="636408"/>
            <a:chOff x="0" y="3318875"/>
            <a:chExt cx="12192000" cy="1026723"/>
          </a:xfrm>
        </p:grpSpPr>
        <p:sp>
          <p:nvSpPr>
            <p:cNvPr id="46" name="Rectangle 11"/>
            <p:cNvSpPr>
              <a:spLocks noChangeArrowheads="1"/>
            </p:cNvSpPr>
            <p:nvPr/>
          </p:nvSpPr>
          <p:spPr bwMode="auto">
            <a:xfrm>
              <a:off x="0" y="3318875"/>
              <a:ext cx="12192000" cy="102672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70840" y="3481161"/>
              <a:ext cx="110503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加法器是一种用于执行加法运算的数字电路，是构成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CPU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中算术逻辑单元的基础。</a:t>
              </a:r>
            </a:p>
          </p:txBody>
        </p:sp>
      </p:grpSp>
      <p:sp>
        <p:nvSpPr>
          <p:cNvPr id="49" name="内容占位符 2"/>
          <p:cNvSpPr txBox="1">
            <a:spLocks/>
          </p:cNvSpPr>
          <p:nvPr/>
        </p:nvSpPr>
        <p:spPr>
          <a:xfrm>
            <a:off x="2079511" y="1705326"/>
            <a:ext cx="8032976" cy="435320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半加器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实现两个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位二进制数相加，不考虑来自低位的进位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输入：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加数，被加数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输出：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和，进位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全加器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实现两个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位二进制数相加，考虑来自低位的进位器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输入：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加数，被加数，低位的进位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输出：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和，进位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307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531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2.5.7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半加器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1940272" y="765680"/>
            <a:ext cx="2682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由两个与非门构成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0" y="914990"/>
            <a:ext cx="12192000" cy="636408"/>
            <a:chOff x="0" y="3318875"/>
            <a:chExt cx="12192000" cy="1026723"/>
          </a:xfrm>
        </p:grpSpPr>
        <p:sp>
          <p:nvSpPr>
            <p:cNvPr id="46" name="Rectangle 11"/>
            <p:cNvSpPr>
              <a:spLocks noChangeArrowheads="1"/>
            </p:cNvSpPr>
            <p:nvPr/>
          </p:nvSpPr>
          <p:spPr bwMode="auto">
            <a:xfrm>
              <a:off x="0" y="3318875"/>
              <a:ext cx="12192000" cy="102672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417331" y="3426339"/>
              <a:ext cx="5357882" cy="8441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S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（和）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=A </a:t>
              </a:r>
              <a:r>
                <a:rPr lang="en-GB" altLang="zh-CN" sz="2800" dirty="0">
                  <a:solidFill>
                    <a:schemeClr val="bg1"/>
                  </a:solidFill>
                  <a:latin typeface="黑体"/>
                  <a:ea typeface="黑体"/>
                  <a:sym typeface="Symbol" pitchFamily="18" charset="2"/>
                </a:rPr>
                <a:t> 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B    C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（进位）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=A∧B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101124" y="1931962"/>
            <a:ext cx="5183162" cy="4315371"/>
            <a:chOff x="279191" y="1840119"/>
            <a:chExt cx="5183162" cy="4315371"/>
          </a:xfrm>
        </p:grpSpPr>
        <p:grpSp>
          <p:nvGrpSpPr>
            <p:cNvPr id="15" name="组合 14"/>
            <p:cNvGrpSpPr/>
            <p:nvPr/>
          </p:nvGrpSpPr>
          <p:grpSpPr>
            <a:xfrm>
              <a:off x="1151255" y="2741059"/>
              <a:ext cx="3131260" cy="2801081"/>
              <a:chOff x="854471" y="2139702"/>
              <a:chExt cx="3131260" cy="2100811"/>
            </a:xfrm>
          </p:grpSpPr>
          <p:sp>
            <p:nvSpPr>
              <p:cNvPr id="16" name="Line 8"/>
              <p:cNvSpPr>
                <a:spLocks noChangeShapeType="1"/>
              </p:cNvSpPr>
              <p:nvPr/>
            </p:nvSpPr>
            <p:spPr bwMode="auto">
              <a:xfrm>
                <a:off x="1983566" y="2589322"/>
                <a:ext cx="0" cy="106595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  <p:sp>
            <p:nvSpPr>
              <p:cNvPr id="18" name="Line 9"/>
              <p:cNvSpPr>
                <a:spLocks noChangeShapeType="1"/>
              </p:cNvSpPr>
              <p:nvPr/>
            </p:nvSpPr>
            <p:spPr bwMode="auto">
              <a:xfrm>
                <a:off x="1757747" y="2951027"/>
                <a:ext cx="0" cy="106088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  <p:sp>
            <p:nvSpPr>
              <p:cNvPr id="19" name="Rectangle 10"/>
              <p:cNvSpPr>
                <a:spLocks noChangeArrowheads="1"/>
              </p:cNvSpPr>
              <p:nvPr/>
            </p:nvSpPr>
            <p:spPr bwMode="auto">
              <a:xfrm>
                <a:off x="2359931" y="2348185"/>
                <a:ext cx="558166" cy="84397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0" name="Rectangle 11"/>
              <p:cNvSpPr>
                <a:spLocks noChangeArrowheads="1"/>
              </p:cNvSpPr>
              <p:nvPr/>
            </p:nvSpPr>
            <p:spPr bwMode="auto">
              <a:xfrm>
                <a:off x="2359931" y="3433300"/>
                <a:ext cx="558166" cy="80721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21" name="Rectangle 12"/>
              <p:cNvSpPr>
                <a:spLocks noChangeArrowheads="1"/>
              </p:cNvSpPr>
              <p:nvPr/>
            </p:nvSpPr>
            <p:spPr bwMode="auto">
              <a:xfrm>
                <a:off x="2435204" y="3531262"/>
                <a:ext cx="397866" cy="3000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" pitchFamily="18" charset="0"/>
                    <a:ea typeface="黑体"/>
                    <a:cs typeface="+mn-cs"/>
                  </a:rPr>
                  <a:t>&amp;</a:t>
                </a:r>
                <a:endPara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66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" pitchFamily="18" charset="0"/>
                  <a:ea typeface="黑体"/>
                  <a:cs typeface="+mn-cs"/>
                </a:endParaRPr>
              </a:p>
            </p:txBody>
          </p:sp>
          <p:sp>
            <p:nvSpPr>
              <p:cNvPr id="22" name="Rectangle 13"/>
              <p:cNvSpPr>
                <a:spLocks noChangeArrowheads="1"/>
              </p:cNvSpPr>
              <p:nvPr/>
            </p:nvSpPr>
            <p:spPr bwMode="auto">
              <a:xfrm>
                <a:off x="2359931" y="2446147"/>
                <a:ext cx="558166" cy="30008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/>
                    <a:ea typeface="黑体"/>
                    <a:cs typeface="Arial" panose="020B0604020202020204" pitchFamily="34" charset="0"/>
                    <a:sym typeface="Symbol" pitchFamily="18" charset="2"/>
                  </a:rPr>
                  <a:t>=1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Arial" panose="020B0604020202020204" pitchFamily="34" charset="0"/>
                </a:endParaRPr>
              </a:p>
            </p:txBody>
          </p:sp>
          <p:sp>
            <p:nvSpPr>
              <p:cNvPr id="23" name="Line 14"/>
              <p:cNvSpPr>
                <a:spLocks noChangeShapeType="1"/>
              </p:cNvSpPr>
              <p:nvPr/>
            </p:nvSpPr>
            <p:spPr bwMode="auto">
              <a:xfrm flipV="1">
                <a:off x="1331640" y="2589322"/>
                <a:ext cx="1027162" cy="4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  <p:sp>
            <p:nvSpPr>
              <p:cNvPr id="24" name="Line 15"/>
              <p:cNvSpPr>
                <a:spLocks noChangeShapeType="1"/>
              </p:cNvSpPr>
              <p:nvPr/>
            </p:nvSpPr>
            <p:spPr bwMode="auto">
              <a:xfrm>
                <a:off x="1331640" y="2951027"/>
                <a:ext cx="10472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  <p:sp>
            <p:nvSpPr>
              <p:cNvPr id="25" name="Line 16"/>
              <p:cNvSpPr>
                <a:spLocks noChangeShapeType="1"/>
              </p:cNvSpPr>
              <p:nvPr/>
            </p:nvSpPr>
            <p:spPr bwMode="auto">
              <a:xfrm>
                <a:off x="2915816" y="2770174"/>
                <a:ext cx="75273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  <p:sp>
            <p:nvSpPr>
              <p:cNvPr id="26" name="Line 17"/>
              <p:cNvSpPr>
                <a:spLocks noChangeShapeType="1"/>
              </p:cNvSpPr>
              <p:nvPr/>
            </p:nvSpPr>
            <p:spPr bwMode="auto">
              <a:xfrm>
                <a:off x="2915816" y="3855290"/>
                <a:ext cx="677457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 flipV="1">
                <a:off x="1983565" y="3651870"/>
                <a:ext cx="37636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>
                <a:off x="1757747" y="4011910"/>
                <a:ext cx="6021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1607201" y="2529037"/>
                <a:ext cx="301092" cy="484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3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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1" name="Rectangle 21"/>
              <p:cNvSpPr>
                <a:spLocks noChangeArrowheads="1"/>
              </p:cNvSpPr>
              <p:nvPr/>
            </p:nvSpPr>
            <p:spPr bwMode="auto">
              <a:xfrm>
                <a:off x="1833020" y="2139702"/>
                <a:ext cx="184731" cy="577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4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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2" name="Rectangle 22"/>
              <p:cNvSpPr>
                <a:spLocks noChangeArrowheads="1"/>
              </p:cNvSpPr>
              <p:nvPr/>
            </p:nvSpPr>
            <p:spPr bwMode="auto">
              <a:xfrm>
                <a:off x="854471" y="2348185"/>
                <a:ext cx="360996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A</a:t>
                </a:r>
              </a:p>
            </p:txBody>
          </p:sp>
          <p:sp>
            <p:nvSpPr>
              <p:cNvPr id="33" name="Rectangle 23"/>
              <p:cNvSpPr>
                <a:spLocks noChangeArrowheads="1"/>
              </p:cNvSpPr>
              <p:nvPr/>
            </p:nvSpPr>
            <p:spPr bwMode="auto">
              <a:xfrm>
                <a:off x="854471" y="2770174"/>
                <a:ext cx="360996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B</a:t>
                </a:r>
              </a:p>
            </p:txBody>
          </p:sp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3639161" y="2589322"/>
                <a:ext cx="346570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S</a:t>
                </a:r>
              </a:p>
            </p:txBody>
          </p:sp>
          <p:sp>
            <p:nvSpPr>
              <p:cNvPr id="35" name="Rectangle 25"/>
              <p:cNvSpPr>
                <a:spLocks noChangeArrowheads="1"/>
              </p:cNvSpPr>
              <p:nvPr/>
            </p:nvSpPr>
            <p:spPr bwMode="auto">
              <a:xfrm>
                <a:off x="3563888" y="3651870"/>
                <a:ext cx="356188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C</a:t>
                </a:r>
              </a:p>
            </p:txBody>
          </p:sp>
          <p:sp>
            <p:nvSpPr>
              <p:cNvPr id="36" name="椭圆 35"/>
              <p:cNvSpPr/>
              <p:nvPr/>
            </p:nvSpPr>
            <p:spPr bwMode="auto">
              <a:xfrm>
                <a:off x="1925542" y="2535758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 w="2540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 bwMode="auto">
              <a:xfrm>
                <a:off x="1708646" y="2886273"/>
                <a:ext cx="108000" cy="108000"/>
              </a:xfrm>
              <a:prstGeom prst="ellipse">
                <a:avLst/>
              </a:prstGeom>
              <a:solidFill>
                <a:schemeClr val="tx1"/>
              </a:solidFill>
              <a:ln w="2540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宋体" pitchFamily="2" charset="-122"/>
                  <a:cs typeface="+mn-cs"/>
                </a:endParaRPr>
              </a:p>
            </p:txBody>
          </p:sp>
        </p:grpSp>
        <p:sp>
          <p:nvSpPr>
            <p:cNvPr id="38" name="椭圆 37"/>
            <p:cNvSpPr/>
            <p:nvPr/>
          </p:nvSpPr>
          <p:spPr bwMode="auto">
            <a:xfrm>
              <a:off x="1069865" y="2976284"/>
              <a:ext cx="576064" cy="1281372"/>
            </a:xfrm>
            <a:prstGeom prst="ellipse">
              <a:avLst/>
            </a:prstGeom>
            <a:noFill/>
            <a:ln w="190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9" name="椭圆形标注 38"/>
            <p:cNvSpPr/>
            <p:nvPr/>
          </p:nvSpPr>
          <p:spPr bwMode="auto">
            <a:xfrm>
              <a:off x="279191" y="4452479"/>
              <a:ext cx="846591" cy="784857"/>
            </a:xfrm>
            <a:prstGeom prst="wedgeEllipseCallout">
              <a:avLst>
                <a:gd name="adj1" fmla="val 52299"/>
                <a:gd name="adj2" fmla="val -96076"/>
              </a:avLst>
            </a:prstGeom>
            <a:noFill/>
            <a:ln w="19050" cap="sq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输入</a:t>
              </a: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3821198" y="3149652"/>
              <a:ext cx="576064" cy="972919"/>
            </a:xfrm>
            <a:prstGeom prst="ellipse">
              <a:avLst/>
            </a:prstGeom>
            <a:noFill/>
            <a:ln w="190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1" name="椭圆形标注 40"/>
            <p:cNvSpPr/>
            <p:nvPr/>
          </p:nvSpPr>
          <p:spPr bwMode="auto">
            <a:xfrm>
              <a:off x="4397263" y="1840119"/>
              <a:ext cx="846591" cy="784857"/>
            </a:xfrm>
            <a:prstGeom prst="wedgeEllipseCallout">
              <a:avLst>
                <a:gd name="adj1" fmla="val -63586"/>
                <a:gd name="adj2" fmla="val 130462"/>
              </a:avLst>
            </a:prstGeom>
            <a:noFill/>
            <a:ln w="19050" cap="sq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输出</a:t>
              </a:r>
            </a:p>
          </p:txBody>
        </p:sp>
        <p:sp>
          <p:nvSpPr>
            <p:cNvPr id="43" name="椭圆 42"/>
            <p:cNvSpPr/>
            <p:nvPr/>
          </p:nvSpPr>
          <p:spPr bwMode="auto">
            <a:xfrm>
              <a:off x="3812814" y="4552665"/>
              <a:ext cx="576064" cy="972919"/>
            </a:xfrm>
            <a:prstGeom prst="ellipse">
              <a:avLst/>
            </a:prstGeom>
            <a:noFill/>
            <a:ln w="190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44" name="椭圆形标注 43"/>
            <p:cNvSpPr/>
            <p:nvPr/>
          </p:nvSpPr>
          <p:spPr bwMode="auto">
            <a:xfrm>
              <a:off x="4598257" y="5525583"/>
              <a:ext cx="864096" cy="629907"/>
            </a:xfrm>
            <a:prstGeom prst="wedgeEllipseCallout">
              <a:avLst>
                <a:gd name="adj1" fmla="val -75962"/>
                <a:gd name="adj2" fmla="val -93506"/>
              </a:avLst>
            </a:prstGeom>
            <a:noFill/>
            <a:ln w="19050" cap="sq" cmpd="sng" algn="ctr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进位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843051" y="2427950"/>
            <a:ext cx="2244764" cy="2944760"/>
            <a:chOff x="5423580" y="2193411"/>
            <a:chExt cx="2244764" cy="2208570"/>
          </a:xfrm>
        </p:grpSpPr>
        <p:sp>
          <p:nvSpPr>
            <p:cNvPr id="50" name="Text Box 2"/>
            <p:cNvSpPr txBox="1">
              <a:spLocks noChangeArrowheads="1"/>
            </p:cNvSpPr>
            <p:nvPr/>
          </p:nvSpPr>
          <p:spPr bwMode="auto">
            <a:xfrm>
              <a:off x="5423580" y="2193411"/>
              <a:ext cx="224476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+mn-cs"/>
                </a:rPr>
                <a:t>半加器逻辑关系</a:t>
              </a: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5539231" y="2616452"/>
              <a:ext cx="2104673" cy="1785529"/>
              <a:chOff x="5539231" y="2616452"/>
              <a:chExt cx="2104673" cy="1785529"/>
            </a:xfrm>
          </p:grpSpPr>
          <p:sp>
            <p:nvSpPr>
              <p:cNvPr id="52" name="Line 35"/>
              <p:cNvSpPr>
                <a:spLocks noChangeShapeType="1"/>
              </p:cNvSpPr>
              <p:nvPr/>
            </p:nvSpPr>
            <p:spPr bwMode="auto">
              <a:xfrm>
                <a:off x="5539231" y="2616452"/>
                <a:ext cx="21046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  <p:sp>
            <p:nvSpPr>
              <p:cNvPr id="53" name="Line 36"/>
              <p:cNvSpPr>
                <a:spLocks noChangeShapeType="1"/>
              </p:cNvSpPr>
              <p:nvPr/>
            </p:nvSpPr>
            <p:spPr bwMode="auto">
              <a:xfrm>
                <a:off x="6591568" y="2616452"/>
                <a:ext cx="0" cy="178552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  <p:sp>
            <p:nvSpPr>
              <p:cNvPr id="54" name="Line 37"/>
              <p:cNvSpPr>
                <a:spLocks noChangeShapeType="1"/>
              </p:cNvSpPr>
              <p:nvPr/>
            </p:nvSpPr>
            <p:spPr bwMode="auto">
              <a:xfrm>
                <a:off x="5539231" y="3007037"/>
                <a:ext cx="21046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  <p:sp>
            <p:nvSpPr>
              <p:cNvPr id="55" name="Rectangle 38"/>
              <p:cNvSpPr>
                <a:spLocks noChangeArrowheads="1"/>
              </p:cNvSpPr>
              <p:nvPr/>
            </p:nvSpPr>
            <p:spPr bwMode="auto">
              <a:xfrm>
                <a:off x="5688315" y="2616452"/>
                <a:ext cx="1774845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3333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A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   </a:t>
                </a: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3333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B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      </a:t>
                </a: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S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 </a:t>
                </a: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  C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>
                <a:off x="5688315" y="2993087"/>
                <a:ext cx="1818126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0   0       0   0</a:t>
                </a: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>
                <a:off x="5688315" y="3341823"/>
                <a:ext cx="1818126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0   1       1   0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>
                <a:off x="5688315" y="3690560"/>
                <a:ext cx="1818126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1   0       1   0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宋体" pitchFamily="2" charset="-122"/>
                  <a:cs typeface="+mn-cs"/>
                </a:endParaRP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>
                <a:off x="5688315" y="4040458"/>
                <a:ext cx="1818126" cy="30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宋体" pitchFamily="2" charset="-122"/>
                    <a:cs typeface="+mn-cs"/>
                  </a:rPr>
                  <a:t>1   1       0   1</a:t>
                </a:r>
              </a:p>
            </p:txBody>
          </p:sp>
          <p:sp>
            <p:nvSpPr>
              <p:cNvPr id="60" name="Line 43"/>
              <p:cNvSpPr>
                <a:spLocks noChangeShapeType="1"/>
              </p:cNvSpPr>
              <p:nvPr/>
            </p:nvSpPr>
            <p:spPr bwMode="auto">
              <a:xfrm>
                <a:off x="5539231" y="4401981"/>
                <a:ext cx="210467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/>
                  <a:ea typeface="黑体"/>
                  <a:cs typeface="+mn-cs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013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95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2.5.8 1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位全加器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1940272" y="765680"/>
            <a:ext cx="2682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由两个与非门构成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0" y="914990"/>
            <a:ext cx="12192000" cy="636408"/>
            <a:chOff x="0" y="3318875"/>
            <a:chExt cx="12192000" cy="1026723"/>
          </a:xfrm>
        </p:grpSpPr>
        <p:sp>
          <p:nvSpPr>
            <p:cNvPr id="46" name="Rectangle 11"/>
            <p:cNvSpPr>
              <a:spLocks noChangeArrowheads="1"/>
            </p:cNvSpPr>
            <p:nvPr/>
          </p:nvSpPr>
          <p:spPr bwMode="auto">
            <a:xfrm>
              <a:off x="0" y="3318875"/>
              <a:ext cx="12192000" cy="102672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174163" y="3426339"/>
              <a:ext cx="7843145" cy="7448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用两个半加器再加上一个“或”门，可以构成一个全加器</a:t>
              </a:r>
            </a:p>
          </p:txBody>
        </p:sp>
      </p:grpSp>
      <p:graphicFrame>
        <p:nvGraphicFramePr>
          <p:cNvPr id="97" name="对象 96"/>
          <p:cNvGraphicFramePr>
            <a:graphicFrameLocks noChangeAspect="1"/>
          </p:cNvGraphicFramePr>
          <p:nvPr>
            <p:extLst/>
          </p:nvPr>
        </p:nvGraphicFramePr>
        <p:xfrm>
          <a:off x="1471576" y="2390955"/>
          <a:ext cx="3619508" cy="3168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name="Visio" r:id="rId7" imgW="2241709" imgH="1471898" progId="Visio.Drawing.11">
                  <p:embed/>
                </p:oleObj>
              </mc:Choice>
              <mc:Fallback>
                <p:oleObj name="Visio" r:id="rId7" imgW="2241709" imgH="1471898" progId="Visio.Drawing.11">
                  <p:embed/>
                  <p:pic>
                    <p:nvPicPr>
                      <p:cNvPr id="97" name="对象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576" y="2390955"/>
                        <a:ext cx="3619508" cy="31683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表格 98"/>
          <p:cNvGraphicFramePr>
            <a:graphicFrameLocks noGrp="1"/>
          </p:cNvGraphicFramePr>
          <p:nvPr>
            <p:extLst/>
          </p:nvPr>
        </p:nvGraphicFramePr>
        <p:xfrm>
          <a:off x="7346911" y="2534971"/>
          <a:ext cx="2880320" cy="2880320"/>
        </p:xfrm>
        <a:graphic>
          <a:graphicData uri="http://schemas.openxmlformats.org/drawingml/2006/table">
            <a:tbl>
              <a:tblPr firstRow="1" firstCol="1" bandRow="1"/>
              <a:tblGrid>
                <a:gridCol w="561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32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输入</a:t>
                      </a:r>
                      <a:endParaRPr lang="zh-CN" sz="2100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输出</a:t>
                      </a:r>
                      <a:endParaRPr lang="zh-CN" sz="2100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A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B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C</a:t>
                      </a:r>
                      <a:r>
                        <a:rPr lang="en-US" sz="1600" b="1" kern="100" baseline="-2500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in</a:t>
                      </a:r>
                      <a:endParaRPr lang="zh-CN" sz="2100" b="1" kern="10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S</a:t>
                      </a:r>
                      <a:endParaRPr lang="zh-CN" sz="2100" b="1" kern="10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C</a:t>
                      </a:r>
                      <a:r>
                        <a:rPr lang="en-US" sz="1600" b="1" kern="100" baseline="-25000" dirty="0" err="1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out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0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1</a:t>
                      </a:r>
                      <a:endParaRPr lang="zh-CN" sz="2100" b="1" kern="100" dirty="0">
                        <a:solidFill>
                          <a:schemeClr val="tx1"/>
                        </a:solidFill>
                        <a:effectLst/>
                        <a:latin typeface="华文中宋" panose="02010600040101010101" pitchFamily="2" charset="-122"/>
                        <a:ea typeface="华文中宋" panose="02010600040101010101" pitchFamily="2" charset="-122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0" name="文本框 99">
            <a:extLst>
              <a:ext uri="{FF2B5EF4-FFF2-40B4-BE49-F238E27FC236}">
                <a16:creationId xmlns:a16="http://schemas.microsoft.com/office/drawing/2014/main" id="{7F5BA18B-ED7C-4186-B461-E7B39569DB56}"/>
              </a:ext>
            </a:extLst>
          </p:cNvPr>
          <p:cNvSpPr txBox="1"/>
          <p:nvPr/>
        </p:nvSpPr>
        <p:spPr>
          <a:xfrm>
            <a:off x="2845912" y="5755783"/>
            <a:ext cx="6499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50" normalizeH="0" baseline="0" noProof="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注意：全加器只能实现</a:t>
            </a:r>
            <a:r>
              <a:rPr kumimoji="0" lang="en-US" altLang="zh-CN" sz="2400" b="1" i="0" u="none" strike="noStrike" kern="1200" cap="none" spc="50" normalizeH="0" baseline="0" noProof="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1" i="0" u="none" strike="noStrike" kern="1200" cap="none" spc="50" normalizeH="0" baseline="0" noProof="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位二进制的加法运算。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5714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289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2.5.9 N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位全加器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1940272" y="765680"/>
            <a:ext cx="2682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由两个与非门构成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0" y="914990"/>
            <a:ext cx="12192000" cy="636408"/>
            <a:chOff x="0" y="3318875"/>
            <a:chExt cx="12192000" cy="1026723"/>
          </a:xfrm>
        </p:grpSpPr>
        <p:sp>
          <p:nvSpPr>
            <p:cNvPr id="46" name="Rectangle 11"/>
            <p:cNvSpPr>
              <a:spLocks noChangeArrowheads="1"/>
            </p:cNvSpPr>
            <p:nvPr/>
          </p:nvSpPr>
          <p:spPr bwMode="auto">
            <a:xfrm>
              <a:off x="0" y="3318875"/>
              <a:ext cx="12192000" cy="102672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174163" y="3426339"/>
              <a:ext cx="7843145" cy="7448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用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N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个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1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位加法器可以构成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N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位加法器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2825" y="2283253"/>
            <a:ext cx="6814530" cy="3775282"/>
            <a:chOff x="884512" y="3116762"/>
            <a:chExt cx="6814530" cy="3775282"/>
          </a:xfrm>
        </p:grpSpPr>
        <p:graphicFrame>
          <p:nvGraphicFramePr>
            <p:cNvPr id="18" name="对象 17"/>
            <p:cNvGraphicFramePr>
              <a:graphicFrameLocks noChangeAspect="1"/>
            </p:cNvGraphicFramePr>
            <p:nvPr>
              <p:extLst/>
            </p:nvPr>
          </p:nvGraphicFramePr>
          <p:xfrm>
            <a:off x="884512" y="3820209"/>
            <a:ext cx="6814530" cy="30718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42" name="Visio" r:id="rId7" imgW="3884200" imgH="1560624" progId="Visio.Drawing.11">
                    <p:embed/>
                  </p:oleObj>
                </mc:Choice>
                <mc:Fallback>
                  <p:oleObj name="Visio" r:id="rId7" imgW="3884200" imgH="1560624" progId="Visio.Drawing.11">
                    <p:embed/>
                    <p:pic>
                      <p:nvPicPr>
                        <p:cNvPr id="18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4512" y="3820209"/>
                          <a:ext cx="6814530" cy="30718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9" name="直接连接符 18"/>
            <p:cNvCxnSpPr/>
            <p:nvPr/>
          </p:nvCxnSpPr>
          <p:spPr bwMode="auto">
            <a:xfrm flipH="1">
              <a:off x="6861176" y="5365453"/>
              <a:ext cx="504056" cy="0"/>
            </a:xfrm>
            <a:prstGeom prst="line">
              <a:avLst/>
            </a:prstGeom>
            <a:noFill/>
            <a:ln w="2222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 bwMode="auto">
            <a:xfrm flipH="1">
              <a:off x="5452080" y="5347255"/>
              <a:ext cx="445696" cy="0"/>
            </a:xfrm>
            <a:prstGeom prst="line">
              <a:avLst/>
            </a:prstGeom>
            <a:noFill/>
            <a:ln w="2222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</p:cxnSp>
        <p:sp>
          <p:nvSpPr>
            <p:cNvPr id="21" name="椭圆 20"/>
            <p:cNvSpPr/>
            <p:nvPr/>
          </p:nvSpPr>
          <p:spPr bwMode="auto">
            <a:xfrm>
              <a:off x="1400518" y="3773491"/>
              <a:ext cx="5676682" cy="672075"/>
            </a:xfrm>
            <a:prstGeom prst="ellipse">
              <a:avLst/>
            </a:prstGeom>
            <a:noFill/>
            <a:ln w="19050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宋体" pitchFamily="2" charset="-122"/>
                <a:cs typeface="+mn-cs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 bwMode="auto">
            <a:xfrm flipH="1">
              <a:off x="4039216" y="5365453"/>
              <a:ext cx="445696" cy="0"/>
            </a:xfrm>
            <a:prstGeom prst="line">
              <a:avLst/>
            </a:prstGeom>
            <a:noFill/>
            <a:ln w="2222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</p:cxnSp>
        <p:cxnSp>
          <p:nvCxnSpPr>
            <p:cNvPr id="23" name="直接连接符 22"/>
            <p:cNvCxnSpPr/>
            <p:nvPr/>
          </p:nvCxnSpPr>
          <p:spPr bwMode="auto">
            <a:xfrm flipH="1">
              <a:off x="2612704" y="5365453"/>
              <a:ext cx="445696" cy="0"/>
            </a:xfrm>
            <a:prstGeom prst="line">
              <a:avLst/>
            </a:prstGeom>
            <a:noFill/>
            <a:ln w="2222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</p:cxnSp>
        <p:cxnSp>
          <p:nvCxnSpPr>
            <p:cNvPr id="24" name="直接连接符 23"/>
            <p:cNvCxnSpPr/>
            <p:nvPr/>
          </p:nvCxnSpPr>
          <p:spPr bwMode="auto">
            <a:xfrm flipH="1">
              <a:off x="1100536" y="5365453"/>
              <a:ext cx="562416" cy="0"/>
            </a:xfrm>
            <a:prstGeom prst="line">
              <a:avLst/>
            </a:prstGeom>
            <a:noFill/>
            <a:ln w="22225" cap="sq" cmpd="sng" algn="ctr">
              <a:solidFill>
                <a:srgbClr val="FF0000"/>
              </a:solidFill>
              <a:prstDash val="solid"/>
              <a:round/>
              <a:headEnd type="none" w="sm" len="sm"/>
              <a:tailEnd type="triangle" w="lg" len="lg"/>
            </a:ln>
            <a:effectLst/>
          </p:spPr>
        </p:cxnSp>
        <p:sp>
          <p:nvSpPr>
            <p:cNvPr id="25" name="TextBox 5"/>
            <p:cNvSpPr txBox="1"/>
            <p:nvPr/>
          </p:nvSpPr>
          <p:spPr>
            <a:xfrm>
              <a:off x="3023566" y="3116762"/>
              <a:ext cx="23694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4</a:t>
              </a:r>
              <a:r>
                <a:rPr kumimoji="0" lang="zh-CN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位涟波进位加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法</a:t>
              </a:r>
              <a:r>
                <a:rPr kumimoji="0" lang="zh-CN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器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CE25E91E-B976-4306-8AD6-967694AA94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6329" y="3236637"/>
            <a:ext cx="3633531" cy="2066723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67770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小结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016190" y="807853"/>
            <a:ext cx="6714291" cy="601095"/>
          </a:xfrm>
          <a:prstGeom prst="rect">
            <a:avLst/>
          </a:prstGeom>
          <a:solidFill>
            <a:srgbClr val="4472C4">
              <a:lumMod val="2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vert="horz" wrap="square" lIns="91440" tIns="36000" rIns="91440" bIns="3600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954F72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计算机内部的信息都以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二进制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表示</a:t>
            </a:r>
          </a:p>
        </p:txBody>
      </p:sp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3016191" y="1814294"/>
            <a:ext cx="6714290" cy="601095"/>
          </a:xfrm>
          <a:prstGeom prst="rect">
            <a:avLst/>
          </a:prstGeom>
          <a:solidFill>
            <a:srgbClr val="4472C4">
              <a:lumMod val="2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vert="horz" wrap="square" lIns="91440" tIns="36000" rIns="91440" bIns="3600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954F72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将“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0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”和“</a:t>
            </a:r>
            <a:r>
              <a: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1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”赋予逻辑属性，就成为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逻辑变量</a:t>
            </a:r>
          </a:p>
        </p:txBody>
      </p:sp>
      <p:sp>
        <p:nvSpPr>
          <p:cNvPr id="21" name="内容占位符 2"/>
          <p:cNvSpPr txBox="1">
            <a:spLocks/>
          </p:cNvSpPr>
          <p:nvPr/>
        </p:nvSpPr>
        <p:spPr bwMode="auto">
          <a:xfrm>
            <a:off x="3016190" y="2811488"/>
            <a:ext cx="6724598" cy="576000"/>
          </a:xfrm>
          <a:prstGeom prst="rect">
            <a:avLst/>
          </a:prstGeom>
          <a:solidFill>
            <a:srgbClr val="4472C4">
              <a:lumMod val="2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vert="horz" wrap="square" lIns="91440" tIns="36000" rIns="91440" bIns="3600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954F72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实现逻辑变量间关系的电路称为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逻辑电路</a:t>
            </a:r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3005882" y="3817929"/>
            <a:ext cx="6734906" cy="601095"/>
          </a:xfrm>
          <a:prstGeom prst="rect">
            <a:avLst/>
          </a:prstGeom>
          <a:solidFill>
            <a:srgbClr val="4472C4">
              <a:lumMod val="2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vert="horz" wrap="square" lIns="91440" tIns="36000" rIns="91440" bIns="3600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954F72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构成各种逻辑电路的基本元素是基本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逻辑门</a:t>
            </a:r>
          </a:p>
        </p:txBody>
      </p:sp>
      <p:sp>
        <p:nvSpPr>
          <p:cNvPr id="23" name="内容占位符 2"/>
          <p:cNvSpPr txBox="1">
            <a:spLocks/>
          </p:cNvSpPr>
          <p:nvPr/>
        </p:nvSpPr>
        <p:spPr bwMode="auto">
          <a:xfrm>
            <a:off x="3005882" y="5867725"/>
            <a:ext cx="6724599" cy="576000"/>
          </a:xfrm>
          <a:prstGeom prst="rect">
            <a:avLst/>
          </a:prstGeom>
          <a:solidFill>
            <a:srgbClr val="4472C4">
              <a:lumMod val="2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vert="horz" wrap="square" lIns="91440" tIns="36000" rIns="91440" bIns="3600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954F72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基本逻辑门的不同的连接方法构成了计算机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8BF8AD43-FCC6-485E-9ABA-E225D219F11F}"/>
              </a:ext>
            </a:extLst>
          </p:cNvPr>
          <p:cNvSpPr txBox="1">
            <a:spLocks/>
          </p:cNvSpPr>
          <p:nvPr/>
        </p:nvSpPr>
        <p:spPr bwMode="auto">
          <a:xfrm>
            <a:off x="2973225" y="4817151"/>
            <a:ext cx="6767563" cy="601095"/>
          </a:xfrm>
          <a:prstGeom prst="rect">
            <a:avLst/>
          </a:prstGeom>
          <a:solidFill>
            <a:srgbClr val="4472C4">
              <a:lumMod val="25000"/>
            </a:srgb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vert="horz" wrap="square" lIns="91440" tIns="36000" rIns="91440" bIns="3600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954F72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任何复杂的逻辑电路都可以由基本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逻辑门</a:t>
            </a: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组合构成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8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小结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8" name="内容占位符 2"/>
          <p:cNvSpPr txBox="1">
            <a:spLocks/>
          </p:cNvSpPr>
          <p:nvPr/>
        </p:nvSpPr>
        <p:spPr>
          <a:xfrm>
            <a:off x="2065037" y="1454415"/>
            <a:ext cx="8681731" cy="4052533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marR="0" lvl="0" indent="-269875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希望掌握以下问题：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基本逻辑运算的表达式？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基本逻辑门电路的符号及输入与输出的关系（逻辑真值表）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由基本逻辑门如何组合出其它逻辑门？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触发器的作用？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如何利用半加器或全加器实现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/>
                <a:ea typeface="黑体"/>
                <a:cs typeface="+mn-cs"/>
              </a:rPr>
              <a:t>位二进制数的加法？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/>
              <a:ea typeface="黑体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048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968"/>
    </mc:Choice>
    <mc:Fallback xmlns="">
      <p:transition advTm="4896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4286269" y="2223615"/>
            <a:ext cx="59083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>
              <a:defRPr/>
            </a:pPr>
            <a:r>
              <a:rPr lang="zh-CN" altLang="en-US" sz="88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  <a:cs typeface="Kartika" panose="02020503030404060203" pitchFamily="18" charset="0"/>
              </a:rPr>
              <a:t>谢谢大家！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5691189"/>
            <a:ext cx="12192000" cy="432000"/>
            <a:chOff x="117567" y="5691189"/>
            <a:chExt cx="8890144" cy="432000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17567" y="5912402"/>
              <a:ext cx="810000" cy="0"/>
            </a:xfrm>
            <a:prstGeom prst="line">
              <a:avLst/>
            </a:prstGeom>
            <a:ln w="12700">
              <a:solidFill>
                <a:srgbClr val="E3061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72711" y="5907189"/>
              <a:ext cx="5535000" cy="0"/>
            </a:xfrm>
            <a:prstGeom prst="line">
              <a:avLst/>
            </a:prstGeom>
            <a:ln w="1270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0" scaled="0"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1159868" y="5691189"/>
              <a:ext cx="2083154" cy="432000"/>
              <a:chOff x="1064303" y="5622335"/>
              <a:chExt cx="2083154" cy="432000"/>
            </a:xfrm>
          </p:grpSpPr>
          <p:sp>
            <p:nvSpPr>
              <p:cNvPr id="15" name="圆角矩形 14"/>
              <p:cNvSpPr>
                <a:spLocks noChangeAspect="1"/>
              </p:cNvSpPr>
              <p:nvPr/>
            </p:nvSpPr>
            <p:spPr>
              <a:xfrm>
                <a:off x="16145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0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圆角矩形 29"/>
              <p:cNvSpPr>
                <a:spLocks noChangeAspect="1"/>
              </p:cNvSpPr>
              <p:nvPr/>
            </p:nvSpPr>
            <p:spPr>
              <a:xfrm>
                <a:off x="10643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1" name="圆角矩形 30"/>
              <p:cNvSpPr>
                <a:spLocks noChangeAspect="1"/>
              </p:cNvSpPr>
              <p:nvPr/>
            </p:nvSpPr>
            <p:spPr>
              <a:xfrm>
                <a:off x="21647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圆角矩形 31"/>
              <p:cNvSpPr>
                <a:spLocks noChangeAspect="1"/>
              </p:cNvSpPr>
              <p:nvPr/>
            </p:nvSpPr>
            <p:spPr>
              <a:xfrm>
                <a:off x="2714904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1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84016" y="79461"/>
            <a:ext cx="2612976" cy="4400343"/>
            <a:chOff x="439101" y="-8313"/>
            <a:chExt cx="2612976" cy="4400343"/>
          </a:xfrm>
        </p:grpSpPr>
        <p:sp>
          <p:nvSpPr>
            <p:cNvPr id="19" name="任意多边形 18"/>
            <p:cNvSpPr/>
            <p:nvPr/>
          </p:nvSpPr>
          <p:spPr>
            <a:xfrm rot="5400000">
              <a:off x="-454583" y="885371"/>
              <a:ext cx="4400343" cy="2612976"/>
            </a:xfrm>
            <a:custGeom>
              <a:avLst/>
              <a:gdLst>
                <a:gd name="connsiteX0" fmla="*/ 0 w 4400343"/>
                <a:gd name="connsiteY0" fmla="*/ 2612976 h 2612976"/>
                <a:gd name="connsiteX1" fmla="*/ 0 w 4400343"/>
                <a:gd name="connsiteY1" fmla="*/ 0 h 2612976"/>
                <a:gd name="connsiteX2" fmla="*/ 3093855 w 4400343"/>
                <a:gd name="connsiteY2" fmla="*/ 0 h 2612976"/>
                <a:gd name="connsiteX3" fmla="*/ 4400343 w 4400343"/>
                <a:gd name="connsiteY3" fmla="*/ 1306488 h 2612976"/>
                <a:gd name="connsiteX4" fmla="*/ 3093855 w 4400343"/>
                <a:gd name="connsiteY4" fmla="*/ 2612976 h 26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343" h="2612976">
                  <a:moveTo>
                    <a:pt x="0" y="2612976"/>
                  </a:moveTo>
                  <a:lnTo>
                    <a:pt x="0" y="0"/>
                  </a:lnTo>
                  <a:lnTo>
                    <a:pt x="3093855" y="0"/>
                  </a:lnTo>
                  <a:cubicBezTo>
                    <a:pt x="3815408" y="0"/>
                    <a:pt x="4400343" y="584935"/>
                    <a:pt x="4400343" y="1306488"/>
                  </a:cubicBezTo>
                  <a:cubicBezTo>
                    <a:pt x="4400343" y="2028041"/>
                    <a:pt x="3815408" y="2612976"/>
                    <a:pt x="3093855" y="2612976"/>
                  </a:cubicBezTo>
                  <a:close/>
                </a:path>
              </a:pathLst>
            </a:custGeom>
            <a:gradFill>
              <a:gsLst>
                <a:gs pos="0">
                  <a:srgbClr val="8E040D"/>
                </a:gs>
                <a:gs pos="100000">
                  <a:srgbClr val="E40613"/>
                </a:gs>
              </a:gsLst>
              <a:lin ang="10800000" scaled="0"/>
            </a:gradFill>
            <a:ln w="25400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>
              <a:grpSpLocks noChangeAspect="1"/>
            </p:cNvGrpSpPr>
            <p:nvPr/>
          </p:nvGrpSpPr>
          <p:grpSpPr>
            <a:xfrm>
              <a:off x="583589" y="1834933"/>
              <a:ext cx="2323999" cy="2323999"/>
              <a:chOff x="3393105" y="2094170"/>
              <a:chExt cx="2664367" cy="2664367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393105" y="2094170"/>
                <a:ext cx="2664367" cy="26643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3655434" y="2332885"/>
                <a:ext cx="2167846" cy="216784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pic>
          <p:nvPicPr>
            <p:cNvPr id="21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76636" r="53439"/>
            <a:stretch/>
          </p:blipFill>
          <p:spPr bwMode="auto">
            <a:xfrm>
              <a:off x="579253" y="503503"/>
              <a:ext cx="2332671" cy="65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87" t="7404" r="17787" b="7404"/>
            <a:stretch>
              <a:fillRect/>
            </a:stretch>
          </p:blipFill>
          <p:spPr>
            <a:xfrm>
              <a:off x="884497" y="2135841"/>
              <a:ext cx="1722182" cy="1722182"/>
            </a:xfrm>
            <a:custGeom>
              <a:avLst/>
              <a:gdLst>
                <a:gd name="connsiteX0" fmla="*/ 1944000 w 3888000"/>
                <a:gd name="connsiteY0" fmla="*/ 0 h 3888000"/>
                <a:gd name="connsiteX1" fmla="*/ 3888000 w 3888000"/>
                <a:gd name="connsiteY1" fmla="*/ 1944000 h 3888000"/>
                <a:gd name="connsiteX2" fmla="*/ 1944000 w 3888000"/>
                <a:gd name="connsiteY2" fmla="*/ 3888000 h 3888000"/>
                <a:gd name="connsiteX3" fmla="*/ 0 w 3888000"/>
                <a:gd name="connsiteY3" fmla="*/ 1944000 h 3888000"/>
                <a:gd name="connsiteX4" fmla="*/ 1944000 w 3888000"/>
                <a:gd name="connsiteY4" fmla="*/ 0 h 38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000" h="3888000">
                  <a:moveTo>
                    <a:pt x="1944000" y="0"/>
                  </a:moveTo>
                  <a:cubicBezTo>
                    <a:pt x="3017642" y="0"/>
                    <a:pt x="3888000" y="870358"/>
                    <a:pt x="3888000" y="1944000"/>
                  </a:cubicBezTo>
                  <a:cubicBezTo>
                    <a:pt x="3888000" y="3017642"/>
                    <a:pt x="3017642" y="3888000"/>
                    <a:pt x="1944000" y="3888000"/>
                  </a:cubicBezTo>
                  <a:cubicBezTo>
                    <a:pt x="870358" y="3888000"/>
                    <a:pt x="0" y="3017642"/>
                    <a:pt x="0" y="1944000"/>
                  </a:cubicBezTo>
                  <a:cubicBezTo>
                    <a:pt x="0" y="870358"/>
                    <a:pt x="870358" y="0"/>
                    <a:pt x="1944000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2132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6"/>
    </mc:Choice>
    <mc:Fallback xmlns="">
      <p:transition advTm="64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98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逻辑的概述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>
          <a:xfrm>
            <a:off x="2166935" y="1126776"/>
            <a:ext cx="7920880" cy="5064562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思维规律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，事物因果之间所遵循的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规律。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逻辑的基本表现形式是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命题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命题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判断真假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陈述语句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从前提推出结论的思维过程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前题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是已知的命题，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是通过推理规则得出的命题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27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1750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命题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29" name="内容占位符 2"/>
          <p:cNvSpPr txBox="1">
            <a:spLocks/>
          </p:cNvSpPr>
          <p:nvPr/>
        </p:nvSpPr>
        <p:spPr>
          <a:xfrm>
            <a:off x="2382840" y="1075455"/>
            <a:ext cx="6543328" cy="467564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语句例：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/>
              <a:ea typeface="黑体"/>
              <a:cs typeface="+mn-cs"/>
            </a:endParaRPr>
          </a:p>
          <a:p>
            <a:pPr marL="803275" marR="0" lvl="1" indent="-40322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73000"/>
              <a:buFont typeface="+mj-ea"/>
              <a:buAutoNum type="circleNumDbPlain"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2+3=5</a:t>
            </a:r>
          </a:p>
          <a:p>
            <a:pPr marL="803275" marR="0" lvl="1" indent="-40322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73000"/>
              <a:buFont typeface="+mj-ea"/>
              <a:buAutoNum type="circleNumDbPlain"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是偶数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/>
              <a:ea typeface="黑体"/>
              <a:cs typeface="+mn-cs"/>
            </a:endParaRPr>
          </a:p>
          <a:p>
            <a:pPr marL="803275" marR="0" lvl="1" indent="-40322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73000"/>
              <a:buFont typeface="+mj-ea"/>
              <a:buAutoNum type="circleNumDbPlain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明天上午有课吗？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/>
              <a:ea typeface="黑体"/>
              <a:cs typeface="+mn-cs"/>
            </a:endParaRPr>
          </a:p>
          <a:p>
            <a:pPr marL="803275" marR="0" lvl="1" indent="-40322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73000"/>
              <a:buFont typeface="+mj-ea"/>
              <a:buAutoNum type="circleNumDbPlain" startAt="4"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不是偶数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/>
              <a:ea typeface="黑体"/>
              <a:cs typeface="+mn-cs"/>
            </a:endParaRPr>
          </a:p>
          <a:p>
            <a:pPr marL="803275" marR="0" lvl="1" indent="-40322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73000"/>
              <a:buFont typeface="+mj-ea"/>
              <a:buAutoNum type="circleNumDbPlain" startAt="4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小明既学习英语，也学习德语</a:t>
            </a:r>
          </a:p>
          <a:p>
            <a:pPr marL="803275" marR="0" lvl="1" indent="-403225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73000"/>
              <a:buFont typeface="+mj-ea"/>
              <a:buAutoNum type="circleNumDbPlain" startAt="4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从西安到北京经郑州走，或者经太原走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/>
              <a:ea typeface="黑体"/>
              <a:cs typeface="+mn-cs"/>
            </a:endParaRPr>
          </a:p>
        </p:txBody>
      </p:sp>
      <p:cxnSp>
        <p:nvCxnSpPr>
          <p:cNvPr id="30" name="直接连接符 29"/>
          <p:cNvCxnSpPr/>
          <p:nvPr/>
        </p:nvCxnSpPr>
        <p:spPr bwMode="auto">
          <a:xfrm>
            <a:off x="4482942" y="2174336"/>
            <a:ext cx="1288566" cy="0"/>
          </a:xfrm>
          <a:prstGeom prst="line">
            <a:avLst/>
          </a:prstGeom>
          <a:noFill/>
          <a:ln w="25400" cap="sq" cmpd="sng" algn="ctr">
            <a:solidFill>
              <a:srgbClr val="FF505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31" name="TextBox 5"/>
          <p:cNvSpPr txBox="1"/>
          <p:nvPr/>
        </p:nvSpPr>
        <p:spPr>
          <a:xfrm>
            <a:off x="5877572" y="1964921"/>
            <a:ext cx="1694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真命题</a:t>
            </a:r>
          </a:p>
        </p:txBody>
      </p:sp>
      <p:cxnSp>
        <p:nvCxnSpPr>
          <p:cNvPr id="32" name="直接连接符 31"/>
          <p:cNvCxnSpPr/>
          <p:nvPr/>
        </p:nvCxnSpPr>
        <p:spPr bwMode="auto">
          <a:xfrm>
            <a:off x="4528662" y="2822408"/>
            <a:ext cx="1538456" cy="309"/>
          </a:xfrm>
          <a:prstGeom prst="line">
            <a:avLst/>
          </a:prstGeom>
          <a:noFill/>
          <a:ln w="25400" cap="sq" cmpd="sng" algn="ctr">
            <a:solidFill>
              <a:srgbClr val="FF505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33" name="TextBox 7"/>
          <p:cNvSpPr txBox="1"/>
          <p:nvPr/>
        </p:nvSpPr>
        <p:spPr>
          <a:xfrm>
            <a:off x="6067117" y="2616521"/>
            <a:ext cx="1648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假命题</a:t>
            </a:r>
          </a:p>
        </p:txBody>
      </p:sp>
      <p:cxnSp>
        <p:nvCxnSpPr>
          <p:cNvPr id="34" name="直接连接符 33"/>
          <p:cNvCxnSpPr/>
          <p:nvPr/>
        </p:nvCxnSpPr>
        <p:spPr bwMode="auto">
          <a:xfrm>
            <a:off x="4806978" y="3974536"/>
            <a:ext cx="2628292" cy="0"/>
          </a:xfrm>
          <a:prstGeom prst="line">
            <a:avLst/>
          </a:prstGeom>
          <a:noFill/>
          <a:ln w="25400" cap="sq" cmpd="sng" algn="ctr">
            <a:solidFill>
              <a:srgbClr val="FF505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35" name="TextBox 9"/>
          <p:cNvSpPr txBox="1"/>
          <p:nvPr/>
        </p:nvSpPr>
        <p:spPr>
          <a:xfrm>
            <a:off x="6577866" y="3182448"/>
            <a:ext cx="179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44546A">
                    <a:lumMod val="60000"/>
                    <a:lumOff val="4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不是命题</a:t>
            </a:r>
          </a:p>
        </p:txBody>
      </p:sp>
      <p:cxnSp>
        <p:nvCxnSpPr>
          <p:cNvPr id="36" name="直接连接符 35"/>
          <p:cNvCxnSpPr/>
          <p:nvPr/>
        </p:nvCxnSpPr>
        <p:spPr bwMode="auto">
          <a:xfrm flipV="1">
            <a:off x="7346933" y="4589637"/>
            <a:ext cx="1080000" cy="313"/>
          </a:xfrm>
          <a:prstGeom prst="line">
            <a:avLst/>
          </a:prstGeom>
          <a:noFill/>
          <a:ln w="25400" cap="sq" cmpd="sng" algn="ctr">
            <a:solidFill>
              <a:srgbClr val="FF505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37" name="TextBox 11"/>
          <p:cNvSpPr txBox="1"/>
          <p:nvPr/>
        </p:nvSpPr>
        <p:spPr>
          <a:xfrm>
            <a:off x="8504344" y="4334576"/>
            <a:ext cx="166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并（同时）</a:t>
            </a:r>
          </a:p>
        </p:txBody>
      </p:sp>
      <p:cxnSp>
        <p:nvCxnSpPr>
          <p:cNvPr id="38" name="直接连接符 37"/>
          <p:cNvCxnSpPr/>
          <p:nvPr/>
        </p:nvCxnSpPr>
        <p:spPr bwMode="auto">
          <a:xfrm flipV="1">
            <a:off x="8566168" y="5174130"/>
            <a:ext cx="720000" cy="312"/>
          </a:xfrm>
          <a:prstGeom prst="line">
            <a:avLst/>
          </a:prstGeom>
          <a:noFill/>
          <a:ln w="25400" cap="sq" cmpd="sng" algn="ctr">
            <a:solidFill>
              <a:srgbClr val="FF505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39" name="TextBox 13"/>
          <p:cNvSpPr txBox="1"/>
          <p:nvPr/>
        </p:nvSpPr>
        <p:spPr>
          <a:xfrm>
            <a:off x="9298339" y="4910640"/>
            <a:ext cx="116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或者</a:t>
            </a:r>
          </a:p>
        </p:txBody>
      </p:sp>
      <p:cxnSp>
        <p:nvCxnSpPr>
          <p:cNvPr id="40" name="直接连接符 39"/>
          <p:cNvCxnSpPr/>
          <p:nvPr/>
        </p:nvCxnSpPr>
        <p:spPr bwMode="auto">
          <a:xfrm>
            <a:off x="5635431" y="3398472"/>
            <a:ext cx="935743" cy="0"/>
          </a:xfrm>
          <a:prstGeom prst="line">
            <a:avLst/>
          </a:prstGeom>
          <a:noFill/>
          <a:ln w="25400" cap="sq" cmpd="sng" algn="ctr">
            <a:solidFill>
              <a:srgbClr val="FF505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41" name="TextBox 19"/>
          <p:cNvSpPr txBox="1"/>
          <p:nvPr/>
        </p:nvSpPr>
        <p:spPr>
          <a:xfrm>
            <a:off x="7441962" y="3758512"/>
            <a:ext cx="179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66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非（否定）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75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5" grpId="0"/>
      <p:bldP spid="37" grpId="0"/>
      <p:bldP spid="39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1750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命题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53" name="内容占位符 2"/>
          <p:cNvSpPr txBox="1">
            <a:spLocks/>
          </p:cNvSpPr>
          <p:nvPr/>
        </p:nvSpPr>
        <p:spPr>
          <a:xfrm>
            <a:off x="2022919" y="939809"/>
            <a:ext cx="8064896" cy="4608511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复合命题可以由简单命题通过“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联结词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”所表示的运算得到。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命题是逻辑的基本表现形式，所以，“联结词”所表示的运算就是逻辑运算。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“并非”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“并且”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“或者”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 bwMode="auto">
          <a:xfrm>
            <a:off x="4120028" y="3995204"/>
            <a:ext cx="864096" cy="0"/>
          </a:xfrm>
          <a:prstGeom prst="line">
            <a:avLst/>
          </a:prstGeom>
          <a:noFill/>
          <a:ln w="25400" cap="sq" cmpd="sng" algn="ctr">
            <a:solidFill>
              <a:srgbClr val="FF505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56" name="TextBox 5"/>
          <p:cNvSpPr txBox="1"/>
          <p:nvPr/>
        </p:nvSpPr>
        <p:spPr>
          <a:xfrm>
            <a:off x="4912116" y="3768669"/>
            <a:ext cx="182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5B9BD5">
                    <a:lumMod val="5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“非”运算</a:t>
            </a:r>
          </a:p>
        </p:txBody>
      </p:sp>
      <p:cxnSp>
        <p:nvCxnSpPr>
          <p:cNvPr id="57" name="直接连接符 56"/>
          <p:cNvCxnSpPr/>
          <p:nvPr/>
        </p:nvCxnSpPr>
        <p:spPr bwMode="auto">
          <a:xfrm>
            <a:off x="4120028" y="4526108"/>
            <a:ext cx="864096" cy="0"/>
          </a:xfrm>
          <a:prstGeom prst="line">
            <a:avLst/>
          </a:prstGeom>
          <a:noFill/>
          <a:ln w="25400" cap="sq" cmpd="sng" algn="ctr">
            <a:solidFill>
              <a:srgbClr val="FF505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58" name="TextBox 7"/>
          <p:cNvSpPr txBox="1"/>
          <p:nvPr/>
        </p:nvSpPr>
        <p:spPr>
          <a:xfrm>
            <a:off x="4912116" y="4315035"/>
            <a:ext cx="182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5B9BD5">
                    <a:lumMod val="5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“与”运算</a:t>
            </a:r>
          </a:p>
        </p:txBody>
      </p:sp>
      <p:cxnSp>
        <p:nvCxnSpPr>
          <p:cNvPr id="59" name="直接连接符 58"/>
          <p:cNvCxnSpPr/>
          <p:nvPr/>
        </p:nvCxnSpPr>
        <p:spPr bwMode="auto">
          <a:xfrm>
            <a:off x="4120028" y="5198183"/>
            <a:ext cx="864096" cy="0"/>
          </a:xfrm>
          <a:prstGeom prst="line">
            <a:avLst/>
          </a:prstGeom>
          <a:noFill/>
          <a:ln w="25400" cap="sq" cmpd="sng" algn="ctr">
            <a:solidFill>
              <a:srgbClr val="FF505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60" name="TextBox 9"/>
          <p:cNvSpPr txBox="1"/>
          <p:nvPr/>
        </p:nvSpPr>
        <p:spPr>
          <a:xfrm>
            <a:off x="4885106" y="4952735"/>
            <a:ext cx="182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5B9BD5">
                    <a:lumMod val="50000"/>
                  </a:srgb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“或”运算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5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1750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命题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9" name="内容占位符 2"/>
          <p:cNvSpPr txBox="1">
            <a:spLocks/>
          </p:cNvSpPr>
          <p:nvPr/>
        </p:nvSpPr>
        <p:spPr>
          <a:xfrm>
            <a:off x="2382840" y="1159722"/>
            <a:ext cx="8060432" cy="2556237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命题的“真”和“假”可以对应为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在物理上：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开关的“断开”和“闭合”，电平的“高”和“低”，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数学上：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二进制的“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”和“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0" y="4637516"/>
            <a:ext cx="12192000" cy="682783"/>
            <a:chOff x="0" y="3086635"/>
            <a:chExt cx="12192000" cy="682783"/>
          </a:xfrm>
        </p:grpSpPr>
        <p:sp>
          <p:nvSpPr>
            <p:cNvPr id="21" name="Rectangle 11"/>
            <p:cNvSpPr>
              <a:spLocks noChangeArrowheads="1"/>
            </p:cNvSpPr>
            <p:nvPr/>
          </p:nvSpPr>
          <p:spPr bwMode="auto">
            <a:xfrm>
              <a:off x="0" y="3086635"/>
              <a:ext cx="12192000" cy="682783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137394" y="3214841"/>
              <a:ext cx="79172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现代计算机由各种逻辑器件构成，其数学基础是逻辑代数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907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逻辑代数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39" name="内容占位符 2"/>
          <p:cNvSpPr txBox="1">
            <a:spLocks/>
          </p:cNvSpPr>
          <p:nvPr/>
        </p:nvSpPr>
        <p:spPr>
          <a:xfrm>
            <a:off x="2498219" y="664107"/>
            <a:ext cx="7772400" cy="434872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逻辑代数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由</a:t>
            </a:r>
            <a:r>
              <a: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英国数学家</a:t>
            </a:r>
            <a:r>
              <a: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乔治·布尔</a:t>
            </a:r>
            <a:r>
              <a: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发明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/>
              <a:ea typeface="黑体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主要研究和判断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命题</a:t>
            </a:r>
            <a:r>
              <a: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相关的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运算</a:t>
            </a:r>
            <a:endParaRPr kumimoji="0" lang="en-US" altLang="zh-CN" sz="28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/>
              <a:ea typeface="黑体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用字母表示变量，</a:t>
            </a: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变量的取值</a:t>
            </a:r>
            <a:r>
              <a: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只有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0</a:t>
            </a:r>
            <a:r>
              <a:rPr kumimoji="0" lang="zh-CN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和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1</a:t>
            </a: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“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0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”对应“假”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/>
              <a:ea typeface="黑体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“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/>
                <a:ea typeface="黑体"/>
                <a:cs typeface="+mn-cs"/>
              </a:rPr>
              <a:t>”对应“真”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/>
              <a:ea typeface="黑体"/>
              <a:cs typeface="+mn-cs"/>
            </a:endParaRPr>
          </a:p>
        </p:txBody>
      </p:sp>
      <p:sp>
        <p:nvSpPr>
          <p:cNvPr id="41" name="TextBox 6"/>
          <p:cNvSpPr txBox="1"/>
          <p:nvPr/>
        </p:nvSpPr>
        <p:spPr>
          <a:xfrm>
            <a:off x="8624869" y="1380652"/>
            <a:ext cx="142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rgbClr val="44546A"/>
                </a:solidFill>
                <a:latin typeface="华文中宋" pitchFamily="2" charset="-122"/>
                <a:ea typeface="华文中宋" pitchFamily="2" charset="-122"/>
              </a:rPr>
              <a:t>逻辑运算</a:t>
            </a:r>
            <a:endParaRPr lang="zh-CN" altLang="en-US" sz="2400" b="1" dirty="0">
              <a:solidFill>
                <a:srgbClr val="44546A"/>
              </a:solidFill>
              <a:latin typeface="华文中宋" pitchFamily="2" charset="-122"/>
              <a:ea typeface="华文中宋" pitchFamily="2" charset="-122"/>
            </a:endParaRPr>
          </a:p>
        </p:txBody>
      </p:sp>
      <p:cxnSp>
        <p:nvCxnSpPr>
          <p:cNvPr id="42" name="直接连接符 41"/>
          <p:cNvCxnSpPr/>
          <p:nvPr/>
        </p:nvCxnSpPr>
        <p:spPr bwMode="auto">
          <a:xfrm flipV="1">
            <a:off x="7981927" y="1609589"/>
            <a:ext cx="642942" cy="1"/>
          </a:xfrm>
          <a:prstGeom prst="line">
            <a:avLst/>
          </a:prstGeom>
          <a:noFill/>
          <a:ln w="25400" cap="sq" cmpd="sng" algn="ctr">
            <a:solidFill>
              <a:sysClr val="windowText" lastClr="000000"/>
            </a:solidFill>
            <a:prstDash val="solid"/>
            <a:round/>
            <a:headEnd type="none" w="sm" len="sm"/>
            <a:tailEnd type="none" w="lg" len="lg"/>
          </a:ln>
          <a:effectLst/>
        </p:spPr>
      </p:cxn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531EDFA7-BA1D-4E3A-B601-63D24D6A93A3}"/>
              </a:ext>
            </a:extLst>
          </p:cNvPr>
          <p:cNvSpPr txBox="1">
            <a:spLocks/>
          </p:cNvSpPr>
          <p:nvPr/>
        </p:nvSpPr>
        <p:spPr>
          <a:xfrm>
            <a:off x="2498219" y="3688374"/>
            <a:ext cx="8345234" cy="467564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3275" lvl="1" indent="-403225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SzPct val="73000"/>
              <a:buFont typeface="+mj-ea"/>
              <a:buAutoNum type="circleNumDbPlain"/>
            </a:pPr>
            <a:r>
              <a:rPr lang="en-US" altLang="zh-CN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2+3=5</a:t>
            </a:r>
          </a:p>
          <a:p>
            <a:pPr marL="803275" lvl="1" indent="-403225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SzPct val="73000"/>
              <a:buFont typeface="+mj-ea"/>
              <a:buAutoNum type="circleNumDbPlain"/>
            </a:pPr>
            <a:r>
              <a:rPr lang="en-US" altLang="zh-CN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3</a:t>
            </a:r>
            <a:r>
              <a:rPr lang="zh-CN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是偶数           </a:t>
            </a:r>
            <a:endParaRPr lang="en-US" altLang="zh-CN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  <a:p>
            <a:pPr marL="803275" lvl="1" indent="-403225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SzPct val="73000"/>
              <a:buFont typeface="+mj-ea"/>
              <a:buAutoNum type="circleNumDbPlain"/>
            </a:pPr>
            <a:r>
              <a:rPr lang="en-US" altLang="zh-CN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3</a:t>
            </a:r>
            <a:r>
              <a:rPr lang="zh-CN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不是偶数</a:t>
            </a:r>
            <a:endParaRPr lang="en-US" altLang="zh-CN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  <a:p>
            <a:pPr marL="803275" lvl="1" indent="-403225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SzPct val="73000"/>
              <a:buFont typeface="+mj-ea"/>
              <a:buAutoNum type="circleNumDbPlain" startAt="4"/>
            </a:pPr>
            <a:r>
              <a:rPr lang="zh-CN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小明既学习英语，也学习德语   </a:t>
            </a:r>
          </a:p>
          <a:p>
            <a:pPr marL="803275" lvl="1" indent="-403225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SzPct val="73000"/>
              <a:buFont typeface="+mj-ea"/>
              <a:buAutoNum type="circleNumDbPlain" startAt="4"/>
            </a:pPr>
            <a:r>
              <a:rPr lang="zh-CN" altLang="en-US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从西安到北京经郑州走，或者经太原走</a:t>
            </a:r>
            <a:endParaRPr lang="en-US" altLang="zh-CN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/>
              <a:ea typeface="黑体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A0C9B9E-DB2A-481E-8796-41B9718E8651}"/>
              </a:ext>
            </a:extLst>
          </p:cNvPr>
          <p:cNvSpPr/>
          <p:nvPr/>
        </p:nvSpPr>
        <p:spPr>
          <a:xfrm>
            <a:off x="4549014" y="3789860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P=1</a:t>
            </a:r>
            <a:endParaRPr lang="zh-CN" altLang="en-US" sz="2400" dirty="0">
              <a:solidFill>
                <a:srgbClr val="FF0000"/>
              </a:solidFill>
              <a:latin typeface="黑体"/>
              <a:ea typeface="黑体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B439A5BE-4486-4CA5-B60B-C7625BFA7686}"/>
              </a:ext>
            </a:extLst>
          </p:cNvPr>
          <p:cNvSpPr/>
          <p:nvPr/>
        </p:nvSpPr>
        <p:spPr>
          <a:xfrm>
            <a:off x="4766729" y="4353011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S=0</a:t>
            </a:r>
            <a:endParaRPr lang="zh-CN" altLang="en-US" sz="2400" dirty="0">
              <a:solidFill>
                <a:srgbClr val="FF0000"/>
              </a:solidFill>
              <a:latin typeface="黑体"/>
              <a:ea typeface="黑体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3A1B60E-92FF-4C52-9819-575749ECA547}"/>
              </a:ext>
            </a:extLst>
          </p:cNvPr>
          <p:cNvSpPr/>
          <p:nvPr/>
        </p:nvSpPr>
        <p:spPr>
          <a:xfrm>
            <a:off x="5175445" y="4967720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S1=not S</a:t>
            </a:r>
            <a:endParaRPr lang="zh-CN" altLang="en-US" sz="2400" dirty="0">
              <a:solidFill>
                <a:srgbClr val="FF0000"/>
              </a:solidFill>
              <a:latin typeface="黑体"/>
              <a:ea typeface="黑体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05AD172-F44C-4883-8B00-EACEA9AA214E}"/>
              </a:ext>
            </a:extLst>
          </p:cNvPr>
          <p:cNvSpPr/>
          <p:nvPr/>
        </p:nvSpPr>
        <p:spPr>
          <a:xfrm>
            <a:off x="7666845" y="5686969"/>
            <a:ext cx="12731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A and B</a:t>
            </a:r>
          </a:p>
          <a:p>
            <a:endParaRPr lang="zh-CN" altLang="en-US" sz="2400" dirty="0">
              <a:solidFill>
                <a:srgbClr val="FF0000"/>
              </a:solidFill>
              <a:latin typeface="黑体"/>
              <a:ea typeface="黑体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8CF5823-A5CD-4FBE-8643-8264A2705019}"/>
              </a:ext>
            </a:extLst>
          </p:cNvPr>
          <p:cNvSpPr/>
          <p:nvPr/>
        </p:nvSpPr>
        <p:spPr>
          <a:xfrm>
            <a:off x="8774087" y="6306232"/>
            <a:ext cx="111761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/>
                <a:ea typeface="黑体"/>
              </a:rPr>
              <a:t>A or B</a:t>
            </a:r>
          </a:p>
          <a:p>
            <a:endParaRPr lang="zh-CN" altLang="en-US" sz="2400" dirty="0">
              <a:solidFill>
                <a:srgbClr val="FF0000"/>
              </a:solidFill>
              <a:latin typeface="黑体"/>
              <a:ea typeface="黑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7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红色微粒体工作述职报告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2556</Words>
  <Application>Microsoft Office PowerPoint</Application>
  <PresentationFormat>宽屏</PresentationFormat>
  <Paragraphs>615</Paragraphs>
  <Slides>49</Slides>
  <Notes>49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3" baseType="lpstr">
      <vt:lpstr></vt:lpstr>
      <vt:lpstr>等线</vt:lpstr>
      <vt:lpstr>等线 Light</vt:lpstr>
      <vt:lpstr>黑体</vt:lpstr>
      <vt:lpstr>华文行楷</vt:lpstr>
      <vt:lpstr>华文楷体</vt:lpstr>
      <vt:lpstr>华文中宋</vt:lpstr>
      <vt:lpstr>楷体_GB2312</vt:lpstr>
      <vt:lpstr>宋体</vt:lpstr>
      <vt:lpstr>微软雅黑</vt:lpstr>
      <vt:lpstr>Arial</vt:lpstr>
      <vt:lpstr>Arial Black</vt:lpstr>
      <vt:lpstr>Calibri</vt:lpstr>
      <vt:lpstr>Calibri Light</vt:lpstr>
      <vt:lpstr>Constantia</vt:lpstr>
      <vt:lpstr>Kartika</vt:lpstr>
      <vt:lpstr>Symbol</vt:lpstr>
      <vt:lpstr>Tahoma</vt:lpstr>
      <vt:lpstr>Times New Roman</vt:lpstr>
      <vt:lpstr>Wingdings</vt:lpstr>
      <vt:lpstr>Wingdings 2</vt:lpstr>
      <vt:lpstr>自定义设计方案</vt:lpstr>
      <vt:lpstr>1_自定义设计方案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红色微粒体工作述职报告ppt模板</dc:title>
  <dc:creator/>
  <cp:lastModifiedBy/>
  <cp:revision>1</cp:revision>
  <dcterms:created xsi:type="dcterms:W3CDTF">2017-02-16T14:15:20Z</dcterms:created>
  <dcterms:modified xsi:type="dcterms:W3CDTF">2021-10-09T04:27:50Z</dcterms:modified>
</cp:coreProperties>
</file>